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2"/>
  </p:notesMasterIdLst>
  <p:sldIdLst>
    <p:sldId id="258" r:id="rId2"/>
    <p:sldId id="257" r:id="rId3"/>
    <p:sldId id="259" r:id="rId4"/>
    <p:sldId id="260" r:id="rId5"/>
    <p:sldId id="261" r:id="rId6"/>
    <p:sldId id="262" r:id="rId7"/>
    <p:sldId id="263" r:id="rId8"/>
    <p:sldId id="264" r:id="rId9"/>
    <p:sldId id="265" r:id="rId10"/>
    <p:sldId id="266" r:id="rId11"/>
    <p:sldId id="267" r:id="rId12"/>
    <p:sldId id="268" r:id="rId13"/>
    <p:sldId id="287" r:id="rId14"/>
    <p:sldId id="288" r:id="rId15"/>
    <p:sldId id="269" r:id="rId16"/>
    <p:sldId id="270" r:id="rId17"/>
    <p:sldId id="271" r:id="rId18"/>
    <p:sldId id="272" r:id="rId19"/>
    <p:sldId id="273" r:id="rId20"/>
    <p:sldId id="274" r:id="rId21"/>
    <p:sldId id="275" r:id="rId22"/>
    <p:sldId id="278" r:id="rId23"/>
    <p:sldId id="276" r:id="rId24"/>
    <p:sldId id="289" r:id="rId25"/>
    <p:sldId id="277" r:id="rId26"/>
    <p:sldId id="282" r:id="rId27"/>
    <p:sldId id="279" r:id="rId28"/>
    <p:sldId id="280" r:id="rId29"/>
    <p:sldId id="281" r:id="rId30"/>
    <p:sldId id="283" r:id="rId31"/>
    <p:sldId id="284" r:id="rId32"/>
    <p:sldId id="286" r:id="rId33"/>
    <p:sldId id="290" r:id="rId34"/>
    <p:sldId id="291" r:id="rId35"/>
    <p:sldId id="292" r:id="rId36"/>
    <p:sldId id="295" r:id="rId37"/>
    <p:sldId id="296" r:id="rId38"/>
    <p:sldId id="298" r:id="rId39"/>
    <p:sldId id="297" r:id="rId40"/>
    <p:sldId id="301" r:id="rId41"/>
    <p:sldId id="300" r:id="rId42"/>
    <p:sldId id="299" r:id="rId43"/>
    <p:sldId id="293" r:id="rId44"/>
    <p:sldId id="302" r:id="rId45"/>
    <p:sldId id="307" r:id="rId46"/>
    <p:sldId id="305" r:id="rId47"/>
    <p:sldId id="308" r:id="rId48"/>
    <p:sldId id="309" r:id="rId49"/>
    <p:sldId id="310" r:id="rId50"/>
    <p:sldId id="311" r:id="rId5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3104" autoAdjust="0"/>
  </p:normalViewPr>
  <p:slideViewPr>
    <p:cSldViewPr>
      <p:cViewPr>
        <p:scale>
          <a:sx n="75" d="100"/>
          <a:sy n="75" d="100"/>
        </p:scale>
        <p:origin x="-818" y="317"/>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media/image1.gif>
</file>

<file path=ppt/media/image10.png>
</file>

<file path=ppt/media/image11.png>
</file>

<file path=ppt/media/image2.jpg>
</file>

<file path=ppt/media/image3.jpg>
</file>

<file path=ppt/media/image4.png>
</file>

<file path=ppt/media/image5.png>
</file>

<file path=ppt/media/image6.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69D1473-A7DB-4341-8D30-0E2504F60DB0}" type="datetimeFigureOut">
              <a:rPr lang="en-US" smtClean="0"/>
              <a:t>6/14/2024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41FDAB3-5748-4C5D-9E05-FF85EBB5DD58}" type="slidenum">
              <a:rPr lang="en-US" smtClean="0"/>
              <a:t>‹#›</a:t>
            </a:fld>
            <a:endParaRPr lang="en-US"/>
          </a:p>
        </p:txBody>
      </p:sp>
    </p:spTree>
    <p:extLst>
      <p:ext uri="{BB962C8B-B14F-4D97-AF65-F5344CB8AC3E}">
        <p14:creationId xmlns:p14="http://schemas.microsoft.com/office/powerpoint/2010/main" val="25129474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41FDAB3-5748-4C5D-9E05-FF85EBB5DD58}" type="slidenum">
              <a:rPr lang="en-US" smtClean="0"/>
              <a:t>1</a:t>
            </a:fld>
            <a:endParaRPr lang="en-US"/>
          </a:p>
        </p:txBody>
      </p:sp>
    </p:spTree>
    <p:extLst>
      <p:ext uri="{BB962C8B-B14F-4D97-AF65-F5344CB8AC3E}">
        <p14:creationId xmlns:p14="http://schemas.microsoft.com/office/powerpoint/2010/main" val="1161866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Limitations:</a:t>
            </a:r>
          </a:p>
          <a:p>
            <a:endParaRPr lang="en-US" dirty="0" smtClean="0"/>
          </a:p>
          <a:p>
            <a:r>
              <a:rPr lang="en-US" dirty="0" smtClean="0"/>
              <a:t>Traditional Convolutional Neural Networks (CNNs) have several limitations that restrict their effectiveness in certain tasks.</a:t>
            </a:r>
          </a:p>
          <a:p>
            <a:endParaRPr lang="en-US" dirty="0" smtClean="0"/>
          </a:p>
          <a:p>
            <a:r>
              <a:rPr lang="en-US" dirty="0" smtClean="0"/>
              <a:t>Difficulty in Handling Sequential Data:</a:t>
            </a:r>
          </a:p>
          <a:p>
            <a:endParaRPr lang="en-US" dirty="0" smtClean="0"/>
          </a:p>
          <a:p>
            <a:r>
              <a:rPr lang="en-US" dirty="0" smtClean="0"/>
              <a:t>One significant limitation is their inability to effectively handle sequential data. CNNs are designed to process spatial data, such as images, where the relationship between pixels in a single frame is crucial. However, they struggle with temporal data where the order of data points is important, such as in video analysis or time-series forecasting. For example, understanding how a sequence of satellite images changes over time to track environmental changes requires models that can capture temporal dependencies, which traditional CNNs are not well-suited for.</a:t>
            </a:r>
          </a:p>
          <a:p>
            <a:endParaRPr lang="en-US" dirty="0" smtClean="0"/>
          </a:p>
          <a:p>
            <a:r>
              <a:rPr lang="en-US" dirty="0" smtClean="0"/>
              <a:t>Limited Ability to Focus on Important Parts of the Input:</a:t>
            </a:r>
          </a:p>
          <a:p>
            <a:endParaRPr lang="en-US" dirty="0" smtClean="0"/>
          </a:p>
          <a:p>
            <a:r>
              <a:rPr lang="en-US" dirty="0" smtClean="0"/>
              <a:t>Another limitation of CNNs is their limited ability to focus on important parts of the input. Traditional CNNs treat all parts of the input image with equal importance, which can be inefficient. In many cases, only certain regions of an image are relevant for a particular task. For instance, when generating a caption for an image, some parts of the image may contain crucial information, while others are irrelevant. This is where attention mechanisms and transformers come into play, allowing the network to focus on the most relevant parts of the input.</a:t>
            </a:r>
          </a:p>
          <a:p>
            <a:endParaRPr lang="en-US" dirty="0" smtClean="0"/>
          </a:p>
          <a:p>
            <a:r>
              <a:rPr lang="en-US" dirty="0" smtClean="0"/>
              <a:t>Challenges in Generating Realistic Data:</a:t>
            </a:r>
          </a:p>
          <a:p>
            <a:endParaRPr lang="en-US" dirty="0" smtClean="0"/>
          </a:p>
          <a:p>
            <a:r>
              <a:rPr lang="en-US" dirty="0" smtClean="0"/>
              <a:t>Lastly, CNNs face challenges in generating realistic data. While they are excellent at recognizing patterns and features in images, they are not inherently designed to create new, realistic images. Generating high-quality synthetic images requires more sophisticated models, such as Generative Adversarial Networks (GANs). GANs involve a generator and a discriminator network working in tandem to produce realistic images, which is beyond the capability of traditional CNNs alone.</a:t>
            </a:r>
          </a:p>
          <a:p>
            <a:endParaRPr lang="en-US" dirty="0" smtClean="0"/>
          </a:p>
          <a:p>
            <a:r>
              <a:rPr lang="en-US" dirty="0" smtClean="0"/>
              <a:t>Examples:</a:t>
            </a:r>
          </a:p>
          <a:p>
            <a:endParaRPr lang="en-US" dirty="0" smtClean="0"/>
          </a:p>
          <a:p>
            <a:r>
              <a:rPr lang="en-US" dirty="0" smtClean="0"/>
              <a:t>To illustrate these limitations, consider the following examples:</a:t>
            </a:r>
          </a:p>
          <a:p>
            <a:endParaRPr lang="en-US" dirty="0" smtClean="0"/>
          </a:p>
          <a:p>
            <a:r>
              <a:rPr lang="en-US" dirty="0" smtClean="0"/>
              <a:t>Temporal Changes in Satellite Imagery:</a:t>
            </a:r>
          </a:p>
          <a:p>
            <a:endParaRPr lang="en-US" dirty="0" smtClean="0"/>
          </a:p>
          <a:p>
            <a:r>
              <a:rPr lang="en-US" dirty="0" smtClean="0"/>
              <a:t>Traditional CNNs struggle with tasks that involve analyzing changes over time. For example, monitoring environmental changes through a sequence of satellite images requires understanding how the imagery evolves. This temporal aspect is crucial for detecting phenomena like deforestation, urbanization, or seasonal changes, which traditional CNNs are not equipped to handle effectively.</a:t>
            </a:r>
          </a:p>
          <a:p>
            <a:endParaRPr lang="en-US" dirty="0" smtClean="0"/>
          </a:p>
          <a:p>
            <a:r>
              <a:rPr lang="en-US" dirty="0" smtClean="0"/>
              <a:t>Image Captioning for Complex Scenes:</a:t>
            </a:r>
          </a:p>
          <a:p>
            <a:endParaRPr lang="en-US" dirty="0" smtClean="0"/>
          </a:p>
          <a:p>
            <a:r>
              <a:rPr lang="en-US" dirty="0" smtClean="0"/>
              <a:t>When it comes to generating captions for images, traditional CNNs can identify objects but fail to capture the contextual importance of different regions within the image. Complex scenes often contain multiple objects and intricate details that need to be described accurately. Attention mechanisms allow the network to focus on specific parts of the image, improving the quality and relevance of the generated captions.</a:t>
            </a:r>
          </a:p>
          <a:p>
            <a:endParaRPr lang="en-US" dirty="0" smtClean="0"/>
          </a:p>
          <a:p>
            <a:r>
              <a:rPr lang="en-US" dirty="0" smtClean="0"/>
              <a:t>These limitations highlight the need for more advanced AI techniques, which we will explore in the upcoming slides. Understanding these constraints sets the stage for why techniques like attention mechanisms, transformers, Variable</a:t>
            </a:r>
            <a:r>
              <a:rPr lang="en-US" baseline="0" dirty="0" smtClean="0"/>
              <a:t> </a:t>
            </a:r>
            <a:r>
              <a:rPr lang="en-US" baseline="0" dirty="0" err="1" smtClean="0"/>
              <a:t>AutoEncoders</a:t>
            </a:r>
            <a:r>
              <a:rPr lang="en-US" baseline="0" dirty="0" smtClean="0"/>
              <a:t> </a:t>
            </a:r>
            <a:r>
              <a:rPr lang="en-US" dirty="0" smtClean="0"/>
              <a:t>and GANs have been developed and are essential for more complex image analysis tasks.</a:t>
            </a:r>
            <a:endParaRPr lang="en-US" dirty="0"/>
          </a:p>
        </p:txBody>
      </p:sp>
      <p:sp>
        <p:nvSpPr>
          <p:cNvPr id="4" name="Slide Number Placeholder 3"/>
          <p:cNvSpPr>
            <a:spLocks noGrp="1"/>
          </p:cNvSpPr>
          <p:nvPr>
            <p:ph type="sldNum" sz="quarter" idx="10"/>
          </p:nvPr>
        </p:nvSpPr>
        <p:spPr/>
        <p:txBody>
          <a:bodyPr/>
          <a:lstStyle/>
          <a:p>
            <a:fld id="{A41FDAB3-5748-4C5D-9E05-FF85EBB5DD58}" type="slidenum">
              <a:rPr lang="en-US" smtClean="0"/>
              <a:t>10</a:t>
            </a:fld>
            <a:endParaRPr lang="en-US"/>
          </a:p>
        </p:txBody>
      </p:sp>
    </p:spTree>
    <p:extLst>
      <p:ext uri="{BB962C8B-B14F-4D97-AF65-F5344CB8AC3E}">
        <p14:creationId xmlns:p14="http://schemas.microsoft.com/office/powerpoint/2010/main" val="1161866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Introduction:</a:t>
            </a:r>
          </a:p>
          <a:p>
            <a:endParaRPr lang="en-US" dirty="0" smtClean="0"/>
          </a:p>
          <a:p>
            <a:r>
              <a:rPr lang="en-US" dirty="0" smtClean="0"/>
              <a:t>In the previous slides, we discussed the limitations of traditional CNNs. Now, let's look at some advanced AI techniques that address these limitations and enable more sophisticated image analysis.</a:t>
            </a:r>
          </a:p>
          <a:p>
            <a:endParaRPr lang="en-US" dirty="0" smtClean="0"/>
          </a:p>
          <a:p>
            <a:r>
              <a:rPr lang="en-US" dirty="0" smtClean="0"/>
              <a:t>VAEs (</a:t>
            </a:r>
            <a:r>
              <a:rPr lang="en-US" dirty="0" err="1" smtClean="0"/>
              <a:t>Variational</a:t>
            </a:r>
            <a:r>
              <a:rPr lang="en-US" dirty="0" smtClean="0"/>
              <a:t> </a:t>
            </a:r>
            <a:r>
              <a:rPr lang="en-US" dirty="0" err="1" smtClean="0"/>
              <a:t>Autoencoders</a:t>
            </a:r>
            <a:r>
              <a:rPr lang="en-US" dirty="0" smtClean="0"/>
              <a:t>):</a:t>
            </a:r>
          </a:p>
          <a:p>
            <a:endParaRPr lang="en-US" dirty="0" smtClean="0"/>
          </a:p>
          <a:p>
            <a:r>
              <a:rPr lang="en-US" dirty="0" err="1" smtClean="0"/>
              <a:t>Variational</a:t>
            </a:r>
            <a:r>
              <a:rPr lang="en-US" dirty="0" smtClean="0"/>
              <a:t> </a:t>
            </a:r>
            <a:r>
              <a:rPr lang="en-US" dirty="0" err="1" smtClean="0"/>
              <a:t>Autoencoders</a:t>
            </a:r>
            <a:r>
              <a:rPr lang="en-US" dirty="0" smtClean="0"/>
              <a:t>, or VAEs, are a type of generative model that can learn to encode data into a latent space and then decode it back to the original data space. This process allows VAEs to generate new, similar data points and is useful for tasks like data augmentation and anomaly detection. By learning a probabilistic distribution of the data, VAEs can generate realistic variations of input images, which is particularly useful in scenarios where obtaining large amounts of data is challenging.</a:t>
            </a:r>
          </a:p>
          <a:p>
            <a:endParaRPr lang="en-US" dirty="0" smtClean="0"/>
          </a:p>
          <a:p>
            <a:r>
              <a:rPr lang="en-US" dirty="0" smtClean="0"/>
              <a:t>GANs (Generative Adversarial Networks):</a:t>
            </a:r>
          </a:p>
          <a:p>
            <a:endParaRPr lang="en-US" dirty="0" smtClean="0"/>
          </a:p>
          <a:p>
            <a:r>
              <a:rPr lang="en-US" dirty="0" smtClean="0"/>
              <a:t>Generative Adversarial Networks, or GANs, consist of two networks: a generator and a discriminator. The generator creates synthetic images, while the discriminator evaluates their realism. This adversarial process helps GANs produce highly realistic images. GANs have been used for tasks such as creating realistic photos from textual descriptions, generating high-resolution images from low-resolution inputs, and even producing artwork. They are particularly powerful in applications where generating new, realistic data is crucial.</a:t>
            </a:r>
          </a:p>
          <a:p>
            <a:endParaRPr lang="en-US" dirty="0" smtClean="0"/>
          </a:p>
          <a:p>
            <a:r>
              <a:rPr lang="en-US" dirty="0" smtClean="0"/>
              <a:t>Attention Mechanisms and Transformers:</a:t>
            </a:r>
          </a:p>
          <a:p>
            <a:endParaRPr lang="en-US" dirty="0" smtClean="0"/>
          </a:p>
          <a:p>
            <a:r>
              <a:rPr lang="en-US" dirty="0" smtClean="0"/>
              <a:t>Attention mechanisms allow models to focus on the most relevant parts of the input data. This is particularly useful in tasks where certain regions of an image or parts of a sequence are more important than others. Transformers, which are built on attention mechanisms, have revolutionized natural language processing and are increasingly being applied to image analysis tasks as well. They excel in tasks such as image captioning, where the model needs to generate a coherent description of an image by focusing on different regions sequentially.</a:t>
            </a:r>
          </a:p>
          <a:p>
            <a:endParaRPr lang="en-US" dirty="0" smtClean="0"/>
          </a:p>
          <a:p>
            <a:r>
              <a:rPr lang="en-US" dirty="0" smtClean="0"/>
              <a:t>U-Net:</a:t>
            </a:r>
          </a:p>
          <a:p>
            <a:endParaRPr lang="en-US" dirty="0" smtClean="0"/>
          </a:p>
          <a:p>
            <a:r>
              <a:rPr lang="en-US" dirty="0" smtClean="0"/>
              <a:t>U-Net is a convolutional network architecture specifically designed for image segmentation. It was initially developed for biomedical image segmentation but has been widely adopted in other fields, including astronomy. U-Net's architecture allows for precise localization and segmentation of objects within an image, making it ideal for tasks like identifying galaxies, stars, and other celestial objects in astronomical images.</a:t>
            </a:r>
            <a:endParaRPr lang="en-US" dirty="0"/>
          </a:p>
        </p:txBody>
      </p:sp>
      <p:sp>
        <p:nvSpPr>
          <p:cNvPr id="4" name="Slide Number Placeholder 3"/>
          <p:cNvSpPr>
            <a:spLocks noGrp="1"/>
          </p:cNvSpPr>
          <p:nvPr>
            <p:ph type="sldNum" sz="quarter" idx="10"/>
          </p:nvPr>
        </p:nvSpPr>
        <p:spPr/>
        <p:txBody>
          <a:bodyPr/>
          <a:lstStyle/>
          <a:p>
            <a:fld id="{A41FDAB3-5748-4C5D-9E05-FF85EBB5DD58}" type="slidenum">
              <a:rPr lang="en-US" smtClean="0"/>
              <a:t>11</a:t>
            </a:fld>
            <a:endParaRPr lang="en-US"/>
          </a:p>
        </p:txBody>
      </p:sp>
    </p:spTree>
    <p:extLst>
      <p:ext uri="{BB962C8B-B14F-4D97-AF65-F5344CB8AC3E}">
        <p14:creationId xmlns:p14="http://schemas.microsoft.com/office/powerpoint/2010/main" val="1161866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Applications:</a:t>
            </a:r>
          </a:p>
          <a:p>
            <a:endParaRPr lang="en-US" dirty="0" smtClean="0"/>
          </a:p>
          <a:p>
            <a:r>
              <a:rPr lang="en-US" dirty="0" smtClean="0"/>
              <a:t>These advanced AI techniques have a wide range of applications, particularly in the field of image analysis:</a:t>
            </a:r>
          </a:p>
          <a:p>
            <a:endParaRPr lang="en-US" dirty="0" smtClean="0"/>
          </a:p>
          <a:p>
            <a:r>
              <a:rPr lang="en-US" dirty="0" smtClean="0"/>
              <a:t>Enhancing Telescope Images:</a:t>
            </a:r>
          </a:p>
          <a:p>
            <a:endParaRPr lang="en-US" dirty="0" smtClean="0"/>
          </a:p>
          <a:p>
            <a:r>
              <a:rPr lang="en-US" dirty="0" smtClean="0"/>
              <a:t>Techniques like </a:t>
            </a:r>
            <a:r>
              <a:rPr lang="en-US" dirty="0" err="1" smtClean="0"/>
              <a:t>denoising</a:t>
            </a:r>
            <a:r>
              <a:rPr lang="en-US" dirty="0" smtClean="0"/>
              <a:t> </a:t>
            </a:r>
            <a:r>
              <a:rPr lang="en-US" dirty="0" err="1" smtClean="0"/>
              <a:t>autoencoders</a:t>
            </a:r>
            <a:r>
              <a:rPr lang="en-US" dirty="0" smtClean="0"/>
              <a:t> and GANs can be used to enhance the quality of telescope images, removing noise and improving clarity, which is crucial for accurate interpretation.</a:t>
            </a:r>
          </a:p>
          <a:p>
            <a:endParaRPr lang="en-US" dirty="0" smtClean="0"/>
          </a:p>
          <a:p>
            <a:r>
              <a:rPr lang="en-US" dirty="0" smtClean="0"/>
              <a:t>Image Captioning:</a:t>
            </a:r>
          </a:p>
          <a:p>
            <a:endParaRPr lang="en-US" dirty="0" smtClean="0"/>
          </a:p>
          <a:p>
            <a:r>
              <a:rPr lang="en-US" dirty="0" smtClean="0"/>
              <a:t>Attention mechanisms and transformers enable models to generate detailed and accurate descriptions of images, making them useful for tasks like automatic annotation of telescope images.</a:t>
            </a:r>
          </a:p>
          <a:p>
            <a:endParaRPr lang="en-US" dirty="0" smtClean="0"/>
          </a:p>
          <a:p>
            <a:r>
              <a:rPr lang="en-US" dirty="0" smtClean="0"/>
              <a:t>Segmentation of Astronomical Images:</a:t>
            </a:r>
          </a:p>
          <a:p>
            <a:endParaRPr lang="en-US" dirty="0" smtClean="0"/>
          </a:p>
          <a:p>
            <a:r>
              <a:rPr lang="en-US" dirty="0" smtClean="0"/>
              <a:t>U-Net and other segmentation models allow for precise identification and segmentation of celestial objects, aiding in the analysis and classification of astronomical data.</a:t>
            </a:r>
            <a:endParaRPr lang="en-US" dirty="0"/>
          </a:p>
        </p:txBody>
      </p:sp>
      <p:sp>
        <p:nvSpPr>
          <p:cNvPr id="4" name="Slide Number Placeholder 3"/>
          <p:cNvSpPr>
            <a:spLocks noGrp="1"/>
          </p:cNvSpPr>
          <p:nvPr>
            <p:ph type="sldNum" sz="quarter" idx="10"/>
          </p:nvPr>
        </p:nvSpPr>
        <p:spPr/>
        <p:txBody>
          <a:bodyPr/>
          <a:lstStyle/>
          <a:p>
            <a:fld id="{A41FDAB3-5748-4C5D-9E05-FF85EBB5DD58}" type="slidenum">
              <a:rPr lang="en-US" smtClean="0"/>
              <a:t>12</a:t>
            </a:fld>
            <a:endParaRPr lang="en-US"/>
          </a:p>
        </p:txBody>
      </p:sp>
    </p:spTree>
    <p:extLst>
      <p:ext uri="{BB962C8B-B14F-4D97-AF65-F5344CB8AC3E}">
        <p14:creationId xmlns:p14="http://schemas.microsoft.com/office/powerpoint/2010/main" val="1161866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err="1" smtClean="0"/>
              <a:t>Autoencoders</a:t>
            </a:r>
            <a:r>
              <a:rPr lang="en-US" b="1" dirty="0" smtClean="0"/>
              <a:t>:</a:t>
            </a:r>
            <a:endParaRPr lang="en-US" dirty="0" smtClean="0"/>
          </a:p>
          <a:p>
            <a:r>
              <a:rPr lang="en-US" dirty="0" err="1" smtClean="0"/>
              <a:t>Autoencoders</a:t>
            </a:r>
            <a:r>
              <a:rPr lang="en-US" dirty="0" smtClean="0"/>
              <a:t> are a type of neural network used for unsupervised learning. They consist of two main components: the encoder and the decoder. The encoder compresses the input data into a lower-dimensional representation, known as the latent space, capturing the most important features of the data. The decoder then reconstructs the original data from this compact representation. This process helps in learning efficient data representations and performing dimensionality reduction.</a:t>
            </a:r>
          </a:p>
          <a:p>
            <a:r>
              <a:rPr lang="en-US" b="1" dirty="0" smtClean="0"/>
              <a:t>Applications:</a:t>
            </a:r>
            <a:endParaRPr lang="en-US" dirty="0" smtClean="0"/>
          </a:p>
          <a:p>
            <a:r>
              <a:rPr lang="en-US" dirty="0" err="1" smtClean="0"/>
              <a:t>Autoencoders</a:t>
            </a:r>
            <a:r>
              <a:rPr lang="en-US" dirty="0" smtClean="0"/>
              <a:t> are particularly useful for tasks such as feature extraction, anomaly detection, and dimensionality reduction. By compressing the data, </a:t>
            </a:r>
            <a:r>
              <a:rPr lang="en-US" dirty="0" err="1" smtClean="0"/>
              <a:t>autoencoders</a:t>
            </a:r>
            <a:r>
              <a:rPr lang="en-US" dirty="0" smtClean="0"/>
              <a:t> can uncover underlying patterns and structures, making them valuable for various machine learning applications.</a:t>
            </a:r>
          </a:p>
          <a:p>
            <a:endParaRPr lang="en-US" dirty="0"/>
          </a:p>
        </p:txBody>
      </p:sp>
      <p:sp>
        <p:nvSpPr>
          <p:cNvPr id="4" name="Slide Number Placeholder 3"/>
          <p:cNvSpPr>
            <a:spLocks noGrp="1"/>
          </p:cNvSpPr>
          <p:nvPr>
            <p:ph type="sldNum" sz="quarter" idx="10"/>
          </p:nvPr>
        </p:nvSpPr>
        <p:spPr/>
        <p:txBody>
          <a:bodyPr/>
          <a:lstStyle/>
          <a:p>
            <a:fld id="{A41FDAB3-5748-4C5D-9E05-FF85EBB5DD58}" type="slidenum">
              <a:rPr lang="en-US" smtClean="0"/>
              <a:t>13</a:t>
            </a:fld>
            <a:endParaRPr lang="en-US"/>
          </a:p>
        </p:txBody>
      </p:sp>
    </p:spTree>
    <p:extLst>
      <p:ext uri="{BB962C8B-B14F-4D97-AF65-F5344CB8AC3E}">
        <p14:creationId xmlns:p14="http://schemas.microsoft.com/office/powerpoint/2010/main" val="11618664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err="1" smtClean="0"/>
              <a:t>Autoencoders</a:t>
            </a:r>
            <a:r>
              <a:rPr lang="en-US" b="1" dirty="0" smtClean="0"/>
              <a:t>:</a:t>
            </a:r>
            <a:endParaRPr lang="en-US" dirty="0" smtClean="0"/>
          </a:p>
          <a:p>
            <a:r>
              <a:rPr lang="en-US" dirty="0" err="1" smtClean="0"/>
              <a:t>Autoencoders</a:t>
            </a:r>
            <a:r>
              <a:rPr lang="en-US" dirty="0" smtClean="0"/>
              <a:t> are a type of neural network used for unsupervised learning. They consist of two main components: the encoder and the decoder. The encoder compresses the input data into a lower-dimensional representation, known as the latent space, capturing the most important features of the data. The decoder then reconstructs the original data from this compact representation. This process helps in learning efficient data representations and performing dimensionality reduction.</a:t>
            </a:r>
          </a:p>
          <a:p>
            <a:r>
              <a:rPr lang="en-US" b="1" dirty="0" smtClean="0"/>
              <a:t>Applications:</a:t>
            </a:r>
            <a:endParaRPr lang="en-US" dirty="0" smtClean="0"/>
          </a:p>
          <a:p>
            <a:r>
              <a:rPr lang="en-US" dirty="0" err="1" smtClean="0"/>
              <a:t>Autoencoders</a:t>
            </a:r>
            <a:r>
              <a:rPr lang="en-US" dirty="0" smtClean="0"/>
              <a:t> are particularly useful for tasks such as feature extraction, anomaly detection, and dimensionality reduction. By compressing the data, </a:t>
            </a:r>
            <a:r>
              <a:rPr lang="en-US" dirty="0" err="1" smtClean="0"/>
              <a:t>autoencoders</a:t>
            </a:r>
            <a:r>
              <a:rPr lang="en-US" dirty="0" smtClean="0"/>
              <a:t> can uncover underlying patterns and structures, making them valuable for various machine learning applications.</a:t>
            </a:r>
          </a:p>
          <a:p>
            <a:endParaRPr lang="en-US" dirty="0"/>
          </a:p>
        </p:txBody>
      </p:sp>
      <p:sp>
        <p:nvSpPr>
          <p:cNvPr id="4" name="Slide Number Placeholder 3"/>
          <p:cNvSpPr>
            <a:spLocks noGrp="1"/>
          </p:cNvSpPr>
          <p:nvPr>
            <p:ph type="sldNum" sz="quarter" idx="10"/>
          </p:nvPr>
        </p:nvSpPr>
        <p:spPr/>
        <p:txBody>
          <a:bodyPr/>
          <a:lstStyle/>
          <a:p>
            <a:fld id="{A41FDAB3-5748-4C5D-9E05-FF85EBB5DD58}" type="slidenum">
              <a:rPr lang="en-US" smtClean="0"/>
              <a:t>14</a:t>
            </a:fld>
            <a:endParaRPr lang="en-US"/>
          </a:p>
        </p:txBody>
      </p:sp>
    </p:spTree>
    <p:extLst>
      <p:ext uri="{BB962C8B-B14F-4D97-AF65-F5344CB8AC3E}">
        <p14:creationId xmlns:p14="http://schemas.microsoft.com/office/powerpoint/2010/main" val="1161866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Theoretical Background:</a:t>
            </a:r>
          </a:p>
          <a:p>
            <a:endParaRPr lang="en-US" dirty="0" smtClean="0"/>
          </a:p>
          <a:p>
            <a:r>
              <a:rPr lang="en-US" dirty="0" err="1" smtClean="0"/>
              <a:t>Variational</a:t>
            </a:r>
            <a:r>
              <a:rPr lang="en-US" dirty="0" smtClean="0"/>
              <a:t> </a:t>
            </a:r>
            <a:r>
              <a:rPr lang="en-US" dirty="0" err="1" smtClean="0"/>
              <a:t>Autoencoders</a:t>
            </a:r>
            <a:r>
              <a:rPr lang="en-US" dirty="0" smtClean="0"/>
              <a:t>, or VARs, are a type of generative model that learn to encode input data into a lower-dimensional latent space and then decode it back to the original data space. The key idea behind VARs is to learn a probabilistic distribution of the input data, allowing the model to generate new data points that are similar to the original data.</a:t>
            </a:r>
          </a:p>
          <a:p>
            <a:r>
              <a:rPr lang="en-US" dirty="0" smtClean="0"/>
              <a:t>VARs consist of two main components: the encoder and the decoder. The encoder maps the input data to a latent space, typically represented by a mean and variance. This latent space captures the essential features of the data in a compact form. The decoder then reconstructs the data from this latent space. By sampling from the learned distribution, VARs can generate new data points that are similar to those in the training set.</a:t>
            </a:r>
          </a:p>
          <a:p>
            <a:endParaRPr lang="en-US" dirty="0" smtClean="0"/>
          </a:p>
          <a:p>
            <a:r>
              <a:rPr lang="en-US" dirty="0" smtClean="0"/>
              <a:t>One of the strengths of VARs is their ability to handle uncertainty and variability in the data. By using probabilistic graphical models, VARs can learn complex distributions and generate realistic variations of the input data.</a:t>
            </a:r>
          </a:p>
          <a:p>
            <a:endParaRPr lang="en-US" dirty="0"/>
          </a:p>
        </p:txBody>
      </p:sp>
      <p:sp>
        <p:nvSpPr>
          <p:cNvPr id="4" name="Slide Number Placeholder 3"/>
          <p:cNvSpPr>
            <a:spLocks noGrp="1"/>
          </p:cNvSpPr>
          <p:nvPr>
            <p:ph type="sldNum" sz="quarter" idx="10"/>
          </p:nvPr>
        </p:nvSpPr>
        <p:spPr/>
        <p:txBody>
          <a:bodyPr/>
          <a:lstStyle/>
          <a:p>
            <a:fld id="{A41FDAB3-5748-4C5D-9E05-FF85EBB5DD58}" type="slidenum">
              <a:rPr lang="en-US" smtClean="0"/>
              <a:t>15</a:t>
            </a:fld>
            <a:endParaRPr lang="en-US"/>
          </a:p>
        </p:txBody>
      </p:sp>
    </p:spTree>
    <p:extLst>
      <p:ext uri="{BB962C8B-B14F-4D97-AF65-F5344CB8AC3E}">
        <p14:creationId xmlns:p14="http://schemas.microsoft.com/office/powerpoint/2010/main" val="1161866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41FDAB3-5748-4C5D-9E05-FF85EBB5DD58}" type="slidenum">
              <a:rPr lang="en-US" smtClean="0"/>
              <a:t>16</a:t>
            </a:fld>
            <a:endParaRPr lang="en-US"/>
          </a:p>
        </p:txBody>
      </p:sp>
    </p:spTree>
    <p:extLst>
      <p:ext uri="{BB962C8B-B14F-4D97-AF65-F5344CB8AC3E}">
        <p14:creationId xmlns:p14="http://schemas.microsoft.com/office/powerpoint/2010/main" val="11618664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41FDAB3-5748-4C5D-9E05-FF85EBB5DD58}" type="slidenum">
              <a:rPr lang="en-US" smtClean="0"/>
              <a:t>17</a:t>
            </a:fld>
            <a:endParaRPr lang="en-US"/>
          </a:p>
        </p:txBody>
      </p:sp>
    </p:spTree>
    <p:extLst>
      <p:ext uri="{BB962C8B-B14F-4D97-AF65-F5344CB8AC3E}">
        <p14:creationId xmlns:p14="http://schemas.microsoft.com/office/powerpoint/2010/main" val="11618664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41FDAB3-5748-4C5D-9E05-FF85EBB5DD58}" type="slidenum">
              <a:rPr lang="en-US" smtClean="0"/>
              <a:t>18</a:t>
            </a:fld>
            <a:endParaRPr lang="en-US"/>
          </a:p>
        </p:txBody>
      </p:sp>
    </p:spTree>
    <p:extLst>
      <p:ext uri="{BB962C8B-B14F-4D97-AF65-F5344CB8AC3E}">
        <p14:creationId xmlns:p14="http://schemas.microsoft.com/office/powerpoint/2010/main" val="11618664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41FDAB3-5748-4C5D-9E05-FF85EBB5DD58}" type="slidenum">
              <a:rPr lang="en-US" smtClean="0"/>
              <a:t>19</a:t>
            </a:fld>
            <a:endParaRPr lang="en-US"/>
          </a:p>
        </p:txBody>
      </p:sp>
    </p:spTree>
    <p:extLst>
      <p:ext uri="{BB962C8B-B14F-4D97-AF65-F5344CB8AC3E}">
        <p14:creationId xmlns:p14="http://schemas.microsoft.com/office/powerpoint/2010/main" val="1161866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41FDAB3-5748-4C5D-9E05-FF85EBB5DD58}" type="slidenum">
              <a:rPr lang="en-US" smtClean="0"/>
              <a:t>2</a:t>
            </a:fld>
            <a:endParaRPr lang="en-US"/>
          </a:p>
        </p:txBody>
      </p:sp>
    </p:spTree>
    <p:extLst>
      <p:ext uri="{BB962C8B-B14F-4D97-AF65-F5344CB8AC3E}">
        <p14:creationId xmlns:p14="http://schemas.microsoft.com/office/powerpoint/2010/main" val="11618664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41FDAB3-5748-4C5D-9E05-FF85EBB5DD58}" type="slidenum">
              <a:rPr lang="en-US" smtClean="0"/>
              <a:t>20</a:t>
            </a:fld>
            <a:endParaRPr lang="en-US"/>
          </a:p>
        </p:txBody>
      </p:sp>
    </p:spTree>
    <p:extLst>
      <p:ext uri="{BB962C8B-B14F-4D97-AF65-F5344CB8AC3E}">
        <p14:creationId xmlns:p14="http://schemas.microsoft.com/office/powerpoint/2010/main" val="11618664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41FDAB3-5748-4C5D-9E05-FF85EBB5DD58}" type="slidenum">
              <a:rPr lang="en-US" smtClean="0"/>
              <a:t>21</a:t>
            </a:fld>
            <a:endParaRPr lang="en-US"/>
          </a:p>
        </p:txBody>
      </p:sp>
    </p:spTree>
    <p:extLst>
      <p:ext uri="{BB962C8B-B14F-4D97-AF65-F5344CB8AC3E}">
        <p14:creationId xmlns:p14="http://schemas.microsoft.com/office/powerpoint/2010/main" val="1161866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41FDAB3-5748-4C5D-9E05-FF85EBB5DD58}" type="slidenum">
              <a:rPr lang="en-US" smtClean="0"/>
              <a:t>22</a:t>
            </a:fld>
            <a:endParaRPr lang="en-US"/>
          </a:p>
        </p:txBody>
      </p:sp>
    </p:spTree>
    <p:extLst>
      <p:ext uri="{BB962C8B-B14F-4D97-AF65-F5344CB8AC3E}">
        <p14:creationId xmlns:p14="http://schemas.microsoft.com/office/powerpoint/2010/main" val="11618664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Example: Handwritten Digits</a:t>
            </a:r>
          </a:p>
          <a:p>
            <a:r>
              <a:rPr lang="en-US" dirty="0" smtClean="0"/>
              <a:t>Consider an example with handwritten digits (e.g., the MNIST dataset):</a:t>
            </a:r>
          </a:p>
          <a:p>
            <a:endParaRPr lang="en-US" dirty="0" smtClean="0"/>
          </a:p>
          <a:p>
            <a:r>
              <a:rPr lang="en-US" dirty="0" smtClean="0"/>
              <a:t>Input Image: A 28x28 pixel image of a handwritten digit.</a:t>
            </a:r>
          </a:p>
          <a:p>
            <a:r>
              <a:rPr lang="en-US" dirty="0" smtClean="0"/>
              <a:t>Encoder: Compresses the 784-dimensional input into a 2-dimensional latent space.</a:t>
            </a:r>
          </a:p>
          <a:p>
            <a:r>
              <a:rPr lang="en-US" dirty="0" smtClean="0"/>
              <a:t>Latent Vector: Each point in the 2D space represents a different digit, capturing essential features like stroke width and orientation.</a:t>
            </a:r>
          </a:p>
          <a:p>
            <a:r>
              <a:rPr lang="en-US" dirty="0" smtClean="0"/>
              <a:t>Decoder: Reconstructs the original 28x28 image from the 2D latent vector.</a:t>
            </a:r>
          </a:p>
          <a:p>
            <a:r>
              <a:rPr lang="en-US" dirty="0" smtClean="0"/>
              <a:t>By sampling different points in the latent space, the decoder can generate new images of digits that resemble the ones in the original dataset, demonstrating the generative capability of the VAE.</a:t>
            </a:r>
            <a:endParaRPr lang="en-US" dirty="0"/>
          </a:p>
        </p:txBody>
      </p:sp>
      <p:sp>
        <p:nvSpPr>
          <p:cNvPr id="4" name="Slide Number Placeholder 3"/>
          <p:cNvSpPr>
            <a:spLocks noGrp="1"/>
          </p:cNvSpPr>
          <p:nvPr>
            <p:ph type="sldNum" sz="quarter" idx="10"/>
          </p:nvPr>
        </p:nvSpPr>
        <p:spPr/>
        <p:txBody>
          <a:bodyPr/>
          <a:lstStyle/>
          <a:p>
            <a:fld id="{A41FDAB3-5748-4C5D-9E05-FF85EBB5DD58}" type="slidenum">
              <a:rPr lang="en-US" smtClean="0"/>
              <a:t>23</a:t>
            </a:fld>
            <a:endParaRPr lang="en-US"/>
          </a:p>
        </p:txBody>
      </p:sp>
    </p:spTree>
    <p:extLst>
      <p:ext uri="{BB962C8B-B14F-4D97-AF65-F5344CB8AC3E}">
        <p14:creationId xmlns:p14="http://schemas.microsoft.com/office/powerpoint/2010/main" val="11618664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Case Study: Generating Galaxy Shapes from Redshift Images</a:t>
            </a:r>
            <a:endParaRPr lang="en-US" dirty="0" smtClean="0"/>
          </a:p>
          <a:p>
            <a:r>
              <a:rPr lang="en-US" dirty="0" smtClean="0"/>
              <a:t>Let’s consider a practical example using </a:t>
            </a:r>
            <a:r>
              <a:rPr lang="en-US" dirty="0" err="1" smtClean="0"/>
              <a:t>denoising</a:t>
            </a:r>
            <a:r>
              <a:rPr lang="en-US" dirty="0" smtClean="0"/>
              <a:t> </a:t>
            </a:r>
            <a:r>
              <a:rPr lang="en-US" dirty="0" err="1" smtClean="0"/>
              <a:t>autoencoders</a:t>
            </a:r>
            <a:r>
              <a:rPr lang="en-US" dirty="0" smtClean="0"/>
              <a:t> to generate clear galaxy shapes from redshift images. The attached image is an animation that shows the progression of a redshift image. Redshift images often have noise and distortions that obscure the details of galaxy shapes, making it challenging to analyze the structure and morphology of galaxies.</a:t>
            </a:r>
          </a:p>
          <a:p>
            <a:r>
              <a:rPr lang="en-US" b="1" dirty="0" smtClean="0"/>
              <a:t>Step-by-Step Process:</a:t>
            </a:r>
            <a:endParaRPr lang="en-US" dirty="0" smtClean="0"/>
          </a:p>
          <a:p>
            <a:r>
              <a:rPr lang="en-US" b="1" dirty="0" smtClean="0"/>
              <a:t>Adding Noise:</a:t>
            </a:r>
            <a:endParaRPr lang="en-US" dirty="0" smtClean="0"/>
          </a:p>
          <a:p>
            <a:pPr lvl="1"/>
            <a:r>
              <a:rPr lang="en-US" dirty="0" smtClean="0"/>
              <a:t>During the training phase, noise is artificially added to clean galaxy images derived from redshift data. This noise simulates the common issues found in real redshift images, such as background noise and sensor artifacts.</a:t>
            </a:r>
          </a:p>
          <a:p>
            <a:r>
              <a:rPr lang="en-US" b="1" dirty="0" smtClean="0"/>
              <a:t>Training the </a:t>
            </a:r>
            <a:r>
              <a:rPr lang="en-US" b="1" dirty="0" err="1" smtClean="0"/>
              <a:t>Denoising</a:t>
            </a:r>
            <a:r>
              <a:rPr lang="en-US" b="1" dirty="0" smtClean="0"/>
              <a:t> </a:t>
            </a:r>
            <a:r>
              <a:rPr lang="en-US" b="1" dirty="0" err="1" smtClean="0"/>
              <a:t>Autoencoder</a:t>
            </a:r>
            <a:r>
              <a:rPr lang="en-US" b="1" dirty="0" smtClean="0"/>
              <a:t>:</a:t>
            </a:r>
            <a:endParaRPr lang="en-US" dirty="0" smtClean="0"/>
          </a:p>
          <a:p>
            <a:pPr lvl="1"/>
            <a:r>
              <a:rPr lang="en-US" dirty="0" smtClean="0"/>
              <a:t>The noisy redshift images are fed into the </a:t>
            </a:r>
            <a:r>
              <a:rPr lang="en-US" dirty="0" err="1" smtClean="0"/>
              <a:t>autoencoder</a:t>
            </a:r>
            <a:r>
              <a:rPr lang="en-US" dirty="0" smtClean="0"/>
              <a:t>, which consists of an encoder that compresses the noisy input into a latent space and a decoder that reconstructs the image from this latent representation.</a:t>
            </a:r>
          </a:p>
          <a:p>
            <a:pPr lvl="1"/>
            <a:r>
              <a:rPr lang="en-US" dirty="0" smtClean="0"/>
              <a:t>The </a:t>
            </a:r>
            <a:r>
              <a:rPr lang="en-US" dirty="0" err="1" smtClean="0"/>
              <a:t>autoencoder</a:t>
            </a:r>
            <a:r>
              <a:rPr lang="en-US" dirty="0" smtClean="0"/>
              <a:t> is trained to minimize the difference between the reconstructed images and the original clean images, learning to effectively remove the added noise.</a:t>
            </a:r>
          </a:p>
          <a:p>
            <a:r>
              <a:rPr lang="en-US" b="1" dirty="0" smtClean="0"/>
              <a:t>Generating Clear Galaxy Shapes:</a:t>
            </a:r>
            <a:endParaRPr lang="en-US" dirty="0" smtClean="0"/>
          </a:p>
          <a:p>
            <a:pPr lvl="1"/>
            <a:r>
              <a:rPr lang="en-US" dirty="0" smtClean="0"/>
              <a:t>Once trained, the </a:t>
            </a:r>
            <a:r>
              <a:rPr lang="en-US" dirty="0" err="1" smtClean="0"/>
              <a:t>denoising</a:t>
            </a:r>
            <a:r>
              <a:rPr lang="en-US" dirty="0" smtClean="0"/>
              <a:t> </a:t>
            </a:r>
            <a:r>
              <a:rPr lang="en-US" dirty="0" err="1" smtClean="0"/>
              <a:t>autoencoder</a:t>
            </a:r>
            <a:r>
              <a:rPr lang="en-US" dirty="0" smtClean="0"/>
              <a:t> can be applied to actual noisy redshift images. The model processes these images, removing noise and enhancing the overall quality.</a:t>
            </a:r>
          </a:p>
          <a:p>
            <a:pPr lvl="1"/>
            <a:r>
              <a:rPr lang="en-US" dirty="0" smtClean="0"/>
              <a:t>For example, the original noisy redshift image might show a faint and distorted galaxy shape. After processing with a </a:t>
            </a:r>
            <a:r>
              <a:rPr lang="en-US" dirty="0" err="1" smtClean="0"/>
              <a:t>denoising</a:t>
            </a:r>
            <a:r>
              <a:rPr lang="en-US" dirty="0" smtClean="0"/>
              <a:t> </a:t>
            </a:r>
            <a:r>
              <a:rPr lang="en-US" dirty="0" err="1" smtClean="0"/>
              <a:t>autoencoder</a:t>
            </a:r>
            <a:r>
              <a:rPr lang="en-US" dirty="0" smtClean="0"/>
              <a:t>, the image becomes clearer, revealing the detailed structure and morphology of the galaxy.</a:t>
            </a:r>
          </a:p>
          <a:p>
            <a:r>
              <a:rPr lang="en-US" b="1" dirty="0" smtClean="0"/>
              <a:t>Benefits:</a:t>
            </a:r>
            <a:endParaRPr lang="en-US" dirty="0" smtClean="0"/>
          </a:p>
          <a:p>
            <a:r>
              <a:rPr lang="en-US" b="1" dirty="0" smtClean="0"/>
              <a:t>Improved Image Quality:</a:t>
            </a:r>
            <a:r>
              <a:rPr lang="en-US" dirty="0" smtClean="0"/>
              <a:t> </a:t>
            </a:r>
            <a:r>
              <a:rPr lang="en-US" dirty="0" err="1" smtClean="0"/>
              <a:t>Denoising</a:t>
            </a:r>
            <a:r>
              <a:rPr lang="en-US" dirty="0" smtClean="0"/>
              <a:t> </a:t>
            </a:r>
            <a:r>
              <a:rPr lang="en-US" dirty="0" err="1" smtClean="0"/>
              <a:t>autoencoders</a:t>
            </a:r>
            <a:r>
              <a:rPr lang="en-US" dirty="0" smtClean="0"/>
              <a:t> significantly enhance the quality of galaxy images derived from redshift data by removing noise, making it easier to analyze and interpret the data.</a:t>
            </a:r>
          </a:p>
          <a:p>
            <a:r>
              <a:rPr lang="en-US" b="1" dirty="0" smtClean="0"/>
              <a:t>Preservation of Details:</a:t>
            </a:r>
            <a:r>
              <a:rPr lang="en-US" dirty="0" smtClean="0"/>
              <a:t> Unlike traditional noise reduction techniques that might blur important details, </a:t>
            </a:r>
            <a:r>
              <a:rPr lang="en-US" dirty="0" err="1" smtClean="0"/>
              <a:t>denoising</a:t>
            </a:r>
            <a:r>
              <a:rPr lang="en-US" dirty="0" smtClean="0"/>
              <a:t> </a:t>
            </a:r>
            <a:r>
              <a:rPr lang="en-US" dirty="0" err="1" smtClean="0"/>
              <a:t>autoencoders</a:t>
            </a:r>
            <a:r>
              <a:rPr lang="en-US" dirty="0" smtClean="0"/>
              <a:t> preserve the essential features of the image while removing noise.</a:t>
            </a:r>
          </a:p>
          <a:p>
            <a:r>
              <a:rPr lang="en-US" b="1" dirty="0" smtClean="0"/>
              <a:t>Real-World Applications:</a:t>
            </a:r>
            <a:endParaRPr lang="en-US" dirty="0" smtClean="0"/>
          </a:p>
          <a:p>
            <a:r>
              <a:rPr lang="en-US" dirty="0" smtClean="0"/>
              <a:t>In real-world applications, enhancing the quality of galaxy images is crucial for various fields such as astronomy and astrophysics. Clearer images allow scientists to observe celestial objects with greater precision, leading to more accurate scientific discoveries. For instance, studying the shape and structure of galaxies, understanding their formation and evolution, and detecting rare astronomical events all benefit from high-quality, noise-free images.</a:t>
            </a:r>
          </a:p>
          <a:p>
            <a:endParaRPr lang="en-US" dirty="0"/>
          </a:p>
        </p:txBody>
      </p:sp>
      <p:sp>
        <p:nvSpPr>
          <p:cNvPr id="4" name="Slide Number Placeholder 3"/>
          <p:cNvSpPr>
            <a:spLocks noGrp="1"/>
          </p:cNvSpPr>
          <p:nvPr>
            <p:ph type="sldNum" sz="quarter" idx="10"/>
          </p:nvPr>
        </p:nvSpPr>
        <p:spPr/>
        <p:txBody>
          <a:bodyPr/>
          <a:lstStyle/>
          <a:p>
            <a:fld id="{A41FDAB3-5748-4C5D-9E05-FF85EBB5DD58}" type="slidenum">
              <a:rPr lang="en-US" smtClean="0"/>
              <a:t>24</a:t>
            </a:fld>
            <a:endParaRPr lang="en-US"/>
          </a:p>
        </p:txBody>
      </p:sp>
    </p:spTree>
    <p:extLst>
      <p:ext uri="{BB962C8B-B14F-4D97-AF65-F5344CB8AC3E}">
        <p14:creationId xmlns:p14="http://schemas.microsoft.com/office/powerpoint/2010/main" val="11618664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Theoretical Background:</a:t>
            </a:r>
          </a:p>
          <a:p>
            <a:endParaRPr lang="en-US" dirty="0" smtClean="0"/>
          </a:p>
          <a:p>
            <a:r>
              <a:rPr lang="en-US" dirty="0" smtClean="0"/>
              <a:t>Generative Adversarial Networks, or GANs, are a class of machine learning frameworks designed by Ian </a:t>
            </a:r>
            <a:r>
              <a:rPr lang="en-US" dirty="0" err="1" smtClean="0"/>
              <a:t>Goodfellow</a:t>
            </a:r>
            <a:r>
              <a:rPr lang="en-US" dirty="0" smtClean="0"/>
              <a:t> and his colleagues in 2014. The core idea of GANs is based on adversarial training, where two neural networks—the generator and the discriminator—compete against each other.</a:t>
            </a:r>
          </a:p>
          <a:p>
            <a:endParaRPr lang="en-US" dirty="0" smtClean="0"/>
          </a:p>
          <a:p>
            <a:r>
              <a:rPr lang="en-US" dirty="0" smtClean="0"/>
              <a:t>Generator and Discriminator Networks:</a:t>
            </a:r>
          </a:p>
          <a:p>
            <a:endParaRPr lang="en-US" dirty="0" smtClean="0"/>
          </a:p>
          <a:p>
            <a:r>
              <a:rPr lang="en-US" dirty="0" smtClean="0"/>
              <a:t>Generator:</a:t>
            </a:r>
          </a:p>
          <a:p>
            <a:r>
              <a:rPr lang="en-US" dirty="0" smtClean="0"/>
              <a:t>The generator network creates synthetic data from random noise. It learns to produce data that resembles the real data it has been trained on. Initially, the generator's outputs are quite poor, but they improve over time as it learns from the discriminator's feedback.</a:t>
            </a:r>
          </a:p>
          <a:p>
            <a:endParaRPr lang="en-US" dirty="0" smtClean="0"/>
          </a:p>
          <a:p>
            <a:r>
              <a:rPr lang="en-US" dirty="0" smtClean="0"/>
              <a:t>Discriminator:</a:t>
            </a:r>
          </a:p>
          <a:p>
            <a:r>
              <a:rPr lang="en-US" dirty="0" smtClean="0"/>
              <a:t>The discriminator network evaluates the data it receives, distinguishing between real data (from the training set) and fake data (produced by the generator). It outputs a probability indicating whether the input data is real or fake.</a:t>
            </a:r>
          </a:p>
          <a:p>
            <a:endParaRPr lang="en-US" dirty="0" smtClean="0"/>
          </a:p>
          <a:p>
            <a:r>
              <a:rPr lang="en-US" dirty="0" smtClean="0"/>
              <a:t>Adversarial Training:</a:t>
            </a:r>
          </a:p>
          <a:p>
            <a:r>
              <a:rPr lang="en-US" dirty="0" smtClean="0"/>
              <a:t>The two networks are trained simultaneously in a zero-sum game: the generator tries to create data that the discriminator cannot distinguish from real data, while the discriminator tries to get better at identifying fake data. This adversarial process drives both networks to improve until the generator produces highly realistic data.</a:t>
            </a:r>
            <a:endParaRPr lang="en-US" dirty="0"/>
          </a:p>
        </p:txBody>
      </p:sp>
      <p:sp>
        <p:nvSpPr>
          <p:cNvPr id="4" name="Slide Number Placeholder 3"/>
          <p:cNvSpPr>
            <a:spLocks noGrp="1"/>
          </p:cNvSpPr>
          <p:nvPr>
            <p:ph type="sldNum" sz="quarter" idx="10"/>
          </p:nvPr>
        </p:nvSpPr>
        <p:spPr/>
        <p:txBody>
          <a:bodyPr/>
          <a:lstStyle/>
          <a:p>
            <a:fld id="{A41FDAB3-5748-4C5D-9E05-FF85EBB5DD58}" type="slidenum">
              <a:rPr lang="en-US" smtClean="0"/>
              <a:t>25</a:t>
            </a:fld>
            <a:endParaRPr lang="en-US"/>
          </a:p>
        </p:txBody>
      </p:sp>
    </p:spTree>
    <p:extLst>
      <p:ext uri="{BB962C8B-B14F-4D97-AF65-F5344CB8AC3E}">
        <p14:creationId xmlns:p14="http://schemas.microsoft.com/office/powerpoint/2010/main" val="11618664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A41FDAB3-5748-4C5D-9E05-FF85EBB5DD58}" type="slidenum">
              <a:rPr lang="en-US" smtClean="0"/>
              <a:t>26</a:t>
            </a:fld>
            <a:endParaRPr lang="en-US"/>
          </a:p>
        </p:txBody>
      </p:sp>
    </p:spTree>
    <p:extLst>
      <p:ext uri="{BB962C8B-B14F-4D97-AF65-F5344CB8AC3E}">
        <p14:creationId xmlns:p14="http://schemas.microsoft.com/office/powerpoint/2010/main" val="11618664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r>
            <a:endParaRPr lang="en-US" dirty="0"/>
          </a:p>
        </p:txBody>
      </p:sp>
      <p:sp>
        <p:nvSpPr>
          <p:cNvPr id="4" name="Slide Number Placeholder 3"/>
          <p:cNvSpPr>
            <a:spLocks noGrp="1"/>
          </p:cNvSpPr>
          <p:nvPr>
            <p:ph type="sldNum" sz="quarter" idx="10"/>
          </p:nvPr>
        </p:nvSpPr>
        <p:spPr/>
        <p:txBody>
          <a:bodyPr/>
          <a:lstStyle/>
          <a:p>
            <a:fld id="{A41FDAB3-5748-4C5D-9E05-FF85EBB5DD58}" type="slidenum">
              <a:rPr lang="en-US" smtClean="0"/>
              <a:t>27</a:t>
            </a:fld>
            <a:endParaRPr lang="en-US"/>
          </a:p>
        </p:txBody>
      </p:sp>
    </p:spTree>
    <p:extLst>
      <p:ext uri="{BB962C8B-B14F-4D97-AF65-F5344CB8AC3E}">
        <p14:creationId xmlns:p14="http://schemas.microsoft.com/office/powerpoint/2010/main" val="11618664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41FDAB3-5748-4C5D-9E05-FF85EBB5DD58}" type="slidenum">
              <a:rPr lang="en-US" smtClean="0"/>
              <a:t>28</a:t>
            </a:fld>
            <a:endParaRPr lang="en-US"/>
          </a:p>
        </p:txBody>
      </p:sp>
    </p:spTree>
    <p:extLst>
      <p:ext uri="{BB962C8B-B14F-4D97-AF65-F5344CB8AC3E}">
        <p14:creationId xmlns:p14="http://schemas.microsoft.com/office/powerpoint/2010/main" val="11618664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Example:</a:t>
            </a:r>
          </a:p>
          <a:p>
            <a:endParaRPr lang="en-US" dirty="0" smtClean="0"/>
          </a:p>
          <a:p>
            <a:r>
              <a:rPr lang="en-US" dirty="0" smtClean="0"/>
              <a:t>One practical example of using GANs is creating realistic images of astronomical phenomena. In astronomy, capturing images of distant celestial objects can be challenging due to factors like limited telescope resolution and interference from Earth's atmosphere. GANs can generate high-resolution images of these phenomena based on existing low-resolution or incomplete data. This can help astronomers study distant galaxies, nebulae, and other celestial objects in greater detail, enhancing our understanding of the </a:t>
            </a:r>
            <a:r>
              <a:rPr lang="en-US" dirty="0" err="1" smtClean="0"/>
              <a:t>universe.realistic</a:t>
            </a:r>
            <a:r>
              <a:rPr lang="en-US" dirty="0" smtClean="0"/>
              <a:t> data.</a:t>
            </a:r>
            <a:endParaRPr lang="en-US" dirty="0"/>
          </a:p>
        </p:txBody>
      </p:sp>
      <p:sp>
        <p:nvSpPr>
          <p:cNvPr id="4" name="Slide Number Placeholder 3"/>
          <p:cNvSpPr>
            <a:spLocks noGrp="1"/>
          </p:cNvSpPr>
          <p:nvPr>
            <p:ph type="sldNum" sz="quarter" idx="10"/>
          </p:nvPr>
        </p:nvSpPr>
        <p:spPr/>
        <p:txBody>
          <a:bodyPr/>
          <a:lstStyle/>
          <a:p>
            <a:fld id="{A41FDAB3-5748-4C5D-9E05-FF85EBB5DD58}" type="slidenum">
              <a:rPr lang="en-US" smtClean="0"/>
              <a:t>29</a:t>
            </a:fld>
            <a:endParaRPr lang="en-US"/>
          </a:p>
        </p:txBody>
      </p:sp>
    </p:spTree>
    <p:extLst>
      <p:ext uri="{BB962C8B-B14F-4D97-AF65-F5344CB8AC3E}">
        <p14:creationId xmlns:p14="http://schemas.microsoft.com/office/powerpoint/2010/main" val="1161866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41FDAB3-5748-4C5D-9E05-FF85EBB5DD58}" type="slidenum">
              <a:rPr lang="en-US" smtClean="0"/>
              <a:t>3</a:t>
            </a:fld>
            <a:endParaRPr lang="en-US"/>
          </a:p>
        </p:txBody>
      </p:sp>
    </p:spTree>
    <p:extLst>
      <p:ext uri="{BB962C8B-B14F-4D97-AF65-F5344CB8AC3E}">
        <p14:creationId xmlns:p14="http://schemas.microsoft.com/office/powerpoint/2010/main" val="11618664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Attention mechanisms are a powerful concept in deep learning that allow models to focus on specific parts of the input data. This is especially useful when processing complex data where certain parts are more relevant than others. By assigning different weights to different parts of the input, attention mechanisms help the model concentrate on the most important features.</a:t>
            </a:r>
          </a:p>
          <a:p>
            <a:endParaRPr lang="en-US" dirty="0" smtClean="0"/>
          </a:p>
          <a:p>
            <a:r>
              <a:rPr lang="en-US" dirty="0" smtClean="0"/>
              <a:t>For example, when analyzing an image, certain regions may contain more crucial information (like the presence of specific objects) than others. Attention mechanisms enable the model to prioritize these regions, leading to better performance in tasks such as image recognition and description.</a:t>
            </a:r>
          </a:p>
          <a:p>
            <a:endParaRPr lang="en-US" dirty="0" smtClean="0"/>
          </a:p>
          <a:p>
            <a:r>
              <a:rPr lang="en-US" dirty="0" smtClean="0"/>
              <a:t>Transformers:</a:t>
            </a:r>
          </a:p>
          <a:p>
            <a:endParaRPr lang="en-US" dirty="0" smtClean="0"/>
          </a:p>
          <a:p>
            <a:r>
              <a:rPr lang="en-US" dirty="0" smtClean="0"/>
              <a:t>Transformers are a type of model architecture that rely heavily on attention mechanisms. They were initially developed for natural language processing tasks but have proven to be highly effective in various vision tasks as well. The core idea behind transformers is the self-attention mechanism, which allows the model to consider the relationships between different parts of the input data simultaneously.</a:t>
            </a:r>
          </a:p>
          <a:p>
            <a:endParaRPr lang="en-US" dirty="0" smtClean="0"/>
          </a:p>
          <a:p>
            <a:r>
              <a:rPr lang="en-US" dirty="0" smtClean="0"/>
              <a:t>In the context of image analysis, transformers can analyze different regions of an image in parallel, making them more efficient and effective than traditional sequential models. This capability is particularly useful for tasks like image captioning, where the model needs to generate descriptive text based on the visual content of the image.</a:t>
            </a:r>
          </a:p>
          <a:p>
            <a:endParaRPr lang="en-US" dirty="0"/>
          </a:p>
        </p:txBody>
      </p:sp>
      <p:sp>
        <p:nvSpPr>
          <p:cNvPr id="4" name="Slide Number Placeholder 3"/>
          <p:cNvSpPr>
            <a:spLocks noGrp="1"/>
          </p:cNvSpPr>
          <p:nvPr>
            <p:ph type="sldNum" sz="quarter" idx="10"/>
          </p:nvPr>
        </p:nvSpPr>
        <p:spPr/>
        <p:txBody>
          <a:bodyPr/>
          <a:lstStyle/>
          <a:p>
            <a:fld id="{A41FDAB3-5748-4C5D-9E05-FF85EBB5DD58}" type="slidenum">
              <a:rPr lang="en-US" smtClean="0"/>
              <a:t>30</a:t>
            </a:fld>
            <a:endParaRPr lang="en-US"/>
          </a:p>
        </p:txBody>
      </p:sp>
    </p:spTree>
    <p:extLst>
      <p:ext uri="{BB962C8B-B14F-4D97-AF65-F5344CB8AC3E}">
        <p14:creationId xmlns:p14="http://schemas.microsoft.com/office/powerpoint/2010/main" val="11618664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Transformers:</a:t>
            </a:r>
          </a:p>
          <a:p>
            <a:endParaRPr lang="en-US" dirty="0" smtClean="0"/>
          </a:p>
          <a:p>
            <a:r>
              <a:rPr lang="en-US" dirty="0" smtClean="0"/>
              <a:t>Transformers are a type of model architecture that rely heavily on attention mechanisms. They were initially developed for natural language processing tasks but have proven to be highly effective in various vision tasks as well. The core idea behind transformers is the self-attention mechanism, which allows the model to consider the relationships between different parts of the input data simultaneously.</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A41FDAB3-5748-4C5D-9E05-FF85EBB5DD58}" type="slidenum">
              <a:rPr lang="en-US" smtClean="0"/>
              <a:t>31</a:t>
            </a:fld>
            <a:endParaRPr lang="en-US"/>
          </a:p>
        </p:txBody>
      </p:sp>
    </p:spTree>
    <p:extLst>
      <p:ext uri="{BB962C8B-B14F-4D97-AF65-F5344CB8AC3E}">
        <p14:creationId xmlns:p14="http://schemas.microsoft.com/office/powerpoint/2010/main" val="11618664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Case Study: Image Captioning for Satellite Images</a:t>
            </a:r>
          </a:p>
          <a:p>
            <a:endParaRPr lang="en-US" dirty="0" smtClean="0"/>
          </a:p>
          <a:p>
            <a:r>
              <a:rPr lang="en-US" dirty="0" smtClean="0"/>
              <a:t>Let’s consider a practical example using the attached satellite images to illustrate the application of attention mechanisms and transformers for image captioning.</a:t>
            </a:r>
          </a:p>
          <a:p>
            <a:endParaRPr lang="en-US" dirty="0" smtClean="0"/>
          </a:p>
          <a:p>
            <a:r>
              <a:rPr lang="en-US" dirty="0" smtClean="0"/>
              <a:t>Example Scenario:</a:t>
            </a:r>
          </a:p>
          <a:p>
            <a:endParaRPr lang="en-US" dirty="0" smtClean="0"/>
          </a:p>
          <a:p>
            <a:r>
              <a:rPr lang="en-US" dirty="0" smtClean="0"/>
              <a:t>The attached image on the left is a satellite view of an urban area with a complex road network, buildings, and various types of land cover. The image on the right is a labeled version of the same satellite image, indicating different regions such as buildings, roads, vegetation, land, and water.</a:t>
            </a:r>
          </a:p>
          <a:p>
            <a:endParaRPr lang="en-US" dirty="0" smtClean="0"/>
          </a:p>
          <a:p>
            <a:r>
              <a:rPr lang="en-US" dirty="0" smtClean="0"/>
              <a:t>Step-by-Step Process:</a:t>
            </a:r>
          </a:p>
          <a:p>
            <a:endParaRPr lang="en-US" dirty="0" smtClean="0"/>
          </a:p>
          <a:p>
            <a:r>
              <a:rPr lang="en-US" dirty="0" smtClean="0"/>
              <a:t>Feature Extraction:</a:t>
            </a:r>
          </a:p>
          <a:p>
            <a:endParaRPr lang="en-US" dirty="0" smtClean="0"/>
          </a:p>
          <a:p>
            <a:r>
              <a:rPr lang="en-US" dirty="0" smtClean="0"/>
              <a:t>The satellite image is passed through convolutional layers to extract high-level features representing different parts of the image. These features capture details about the various regions, such as roads, buildings, and vegetation.</a:t>
            </a:r>
          </a:p>
          <a:p>
            <a:r>
              <a:rPr lang="en-US" dirty="0" smtClean="0"/>
              <a:t>Application of Self-Attention:</a:t>
            </a:r>
          </a:p>
          <a:p>
            <a:endParaRPr lang="en-US" dirty="0" smtClean="0"/>
          </a:p>
          <a:p>
            <a:r>
              <a:rPr lang="en-US" dirty="0" smtClean="0"/>
              <a:t>The self-attention mechanism within the transformer model computes attention scores for each feature, determining how much focus each part of the image should receive.</a:t>
            </a:r>
          </a:p>
          <a:p>
            <a:r>
              <a:rPr lang="en-US" dirty="0" smtClean="0"/>
              <a:t>For example, regions containing roads, buildings, and water bodies might receive higher attention scores compared to less significant areas.</a:t>
            </a:r>
          </a:p>
          <a:p>
            <a:r>
              <a:rPr lang="en-US" dirty="0" smtClean="0"/>
              <a:t>Generating the Caption:</a:t>
            </a:r>
          </a:p>
          <a:p>
            <a:endParaRPr lang="en-US" dirty="0" smtClean="0"/>
          </a:p>
          <a:p>
            <a:r>
              <a:rPr lang="en-US" dirty="0" smtClean="0"/>
              <a:t>Using the weighted features from the self-attention mechanism, the transformer generates a caption that describes the image.</a:t>
            </a:r>
          </a:p>
          <a:p>
            <a:r>
              <a:rPr lang="en-US" dirty="0" smtClean="0"/>
              <a:t>For instance, the generated caption might be, "An urban area with a complex road network, surrounded by residential buildings, vegetation, and a water body."</a:t>
            </a:r>
          </a:p>
          <a:p>
            <a:r>
              <a:rPr lang="en-US" dirty="0" smtClean="0"/>
              <a:t>Benefits:</a:t>
            </a:r>
          </a:p>
          <a:p>
            <a:endParaRPr lang="en-US" dirty="0" smtClean="0"/>
          </a:p>
          <a:p>
            <a:r>
              <a:rPr lang="en-US" dirty="0" smtClean="0"/>
              <a:t>Accuracy: Attention mechanisms ensure that the model focuses on relevant parts of the image, improving the accuracy of the generated captions.</a:t>
            </a:r>
          </a:p>
          <a:p>
            <a:r>
              <a:rPr lang="en-US" dirty="0" smtClean="0"/>
              <a:t>Contextual Understanding: By analyzing relationships between different regions, transformers provide a comprehensive and contextually relevant description.</a:t>
            </a:r>
          </a:p>
          <a:p>
            <a:r>
              <a:rPr lang="en-US" dirty="0" smtClean="0"/>
              <a:t>Real-World Applications:</a:t>
            </a:r>
          </a:p>
          <a:p>
            <a:endParaRPr lang="en-US" dirty="0" smtClean="0"/>
          </a:p>
          <a:p>
            <a:r>
              <a:rPr lang="en-US" dirty="0" smtClean="0"/>
              <a:t>Accurate captioning of satellite images can be incredibly valuable for various tasks such as urban planning, environmental monitoring, and disaster response. For instance, during a natural disaster like a flood, attention mechanisms can help models generate precise descriptions of affected areas, aiding in efficient disaster response and resource allocation.</a:t>
            </a:r>
            <a:endParaRPr lang="en-US" dirty="0"/>
          </a:p>
        </p:txBody>
      </p:sp>
      <p:sp>
        <p:nvSpPr>
          <p:cNvPr id="4" name="Slide Number Placeholder 3"/>
          <p:cNvSpPr>
            <a:spLocks noGrp="1"/>
          </p:cNvSpPr>
          <p:nvPr>
            <p:ph type="sldNum" sz="quarter" idx="10"/>
          </p:nvPr>
        </p:nvSpPr>
        <p:spPr/>
        <p:txBody>
          <a:bodyPr/>
          <a:lstStyle/>
          <a:p>
            <a:fld id="{A41FDAB3-5748-4C5D-9E05-FF85EBB5DD58}" type="slidenum">
              <a:rPr lang="en-US" smtClean="0"/>
              <a:t>32</a:t>
            </a:fld>
            <a:endParaRPr lang="en-US"/>
          </a:p>
        </p:txBody>
      </p:sp>
    </p:spTree>
    <p:extLst>
      <p:ext uri="{BB962C8B-B14F-4D97-AF65-F5344CB8AC3E}">
        <p14:creationId xmlns:p14="http://schemas.microsoft.com/office/powerpoint/2010/main" val="11618664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Satellite Imagery Segmentation:</a:t>
            </a:r>
          </a:p>
          <a:p>
            <a:endParaRPr lang="en-US" dirty="0" smtClean="0"/>
          </a:p>
          <a:p>
            <a:r>
              <a:rPr lang="en-US" dirty="0" smtClean="0"/>
              <a:t>Satellite imagery segmentation involves dividing a satellite image into multiple segments or regions, each representing a specific feature or object within the image. This technique is crucial for analyzing and interpreting various components of the Earth's surface captured in satellite images. The segmentation process helps in identifying and categorizing different land cover types, such as vegetation, urban areas, roads, and water bodies.</a:t>
            </a:r>
            <a:endParaRPr lang="en-US" dirty="0"/>
          </a:p>
        </p:txBody>
      </p:sp>
      <p:sp>
        <p:nvSpPr>
          <p:cNvPr id="4" name="Slide Number Placeholder 3"/>
          <p:cNvSpPr>
            <a:spLocks noGrp="1"/>
          </p:cNvSpPr>
          <p:nvPr>
            <p:ph type="sldNum" sz="quarter" idx="10"/>
          </p:nvPr>
        </p:nvSpPr>
        <p:spPr/>
        <p:txBody>
          <a:bodyPr/>
          <a:lstStyle/>
          <a:p>
            <a:fld id="{A41FDAB3-5748-4C5D-9E05-FF85EBB5DD58}" type="slidenum">
              <a:rPr lang="en-US" smtClean="0"/>
              <a:t>33</a:t>
            </a:fld>
            <a:endParaRPr lang="en-US"/>
          </a:p>
        </p:txBody>
      </p:sp>
    </p:spTree>
    <p:extLst>
      <p:ext uri="{BB962C8B-B14F-4D97-AF65-F5344CB8AC3E}">
        <p14:creationId xmlns:p14="http://schemas.microsoft.com/office/powerpoint/2010/main" val="11618664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U-Net is a convolutional network architecture specifically designed for image segmentation tasks. It was initially developed for biomedical image segmentation but has proven to be highly effective in other fields, including satellite imagery analysis. The U-Net architecture consists of an encoder (</a:t>
            </a:r>
            <a:r>
              <a:rPr lang="en-US" dirty="0" err="1" smtClean="0"/>
              <a:t>downsampling</a:t>
            </a:r>
            <a:r>
              <a:rPr lang="en-US" dirty="0" smtClean="0"/>
              <a:t> path) and a decoder (</a:t>
            </a:r>
            <a:r>
              <a:rPr lang="en-US" dirty="0" err="1" smtClean="0"/>
              <a:t>upsampling</a:t>
            </a:r>
            <a:r>
              <a:rPr lang="en-US" dirty="0" smtClean="0"/>
              <a:t> path), connected by a bottleneck. This structure allows the network to capture both the context and precise localization of features within an image.</a:t>
            </a:r>
            <a:endParaRPr lang="en-US" dirty="0"/>
          </a:p>
        </p:txBody>
      </p:sp>
      <p:sp>
        <p:nvSpPr>
          <p:cNvPr id="4" name="Slide Number Placeholder 3"/>
          <p:cNvSpPr>
            <a:spLocks noGrp="1"/>
          </p:cNvSpPr>
          <p:nvPr>
            <p:ph type="sldNum" sz="quarter" idx="10"/>
          </p:nvPr>
        </p:nvSpPr>
        <p:spPr/>
        <p:txBody>
          <a:bodyPr/>
          <a:lstStyle/>
          <a:p>
            <a:fld id="{A41FDAB3-5748-4C5D-9E05-FF85EBB5DD58}" type="slidenum">
              <a:rPr lang="en-US" smtClean="0"/>
              <a:t>34</a:t>
            </a:fld>
            <a:endParaRPr lang="en-US"/>
          </a:p>
        </p:txBody>
      </p:sp>
    </p:spTree>
    <p:extLst>
      <p:ext uri="{BB962C8B-B14F-4D97-AF65-F5344CB8AC3E}">
        <p14:creationId xmlns:p14="http://schemas.microsoft.com/office/powerpoint/2010/main" val="11618664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Satellite imagery segmentation using U-Net has several important applications:</a:t>
            </a:r>
          </a:p>
          <a:p>
            <a:r>
              <a:rPr lang="en-US" b="1" dirty="0" smtClean="0"/>
              <a:t>Environmental Monitoring:</a:t>
            </a:r>
            <a:endParaRPr lang="en-US" dirty="0" smtClean="0"/>
          </a:p>
          <a:p>
            <a:pPr lvl="1"/>
            <a:r>
              <a:rPr lang="en-US" dirty="0" smtClean="0"/>
              <a:t>By segmenting different land cover types, we can monitor changes in vegetation, track deforestation, and assess the health of ecosystems.</a:t>
            </a:r>
          </a:p>
          <a:p>
            <a:r>
              <a:rPr lang="en-US" b="1" dirty="0" smtClean="0"/>
              <a:t>Urban Planning:</a:t>
            </a:r>
            <a:endParaRPr lang="en-US" dirty="0" smtClean="0"/>
          </a:p>
          <a:p>
            <a:pPr lvl="1"/>
            <a:r>
              <a:rPr lang="en-US" dirty="0" smtClean="0"/>
              <a:t>Segmentation helps in analyzing urban growth patterns, identifying infrastructure, and planning new developments.</a:t>
            </a:r>
          </a:p>
          <a:p>
            <a:r>
              <a:rPr lang="en-US" b="1" dirty="0" smtClean="0"/>
              <a:t>Disaster Management:</a:t>
            </a:r>
            <a:endParaRPr lang="en-US" dirty="0" smtClean="0"/>
          </a:p>
          <a:p>
            <a:pPr lvl="1"/>
            <a:r>
              <a:rPr lang="en-US" dirty="0" smtClean="0"/>
              <a:t>Accurate segmentation of satellite images can assist in disaster response by identifying affected areas, such as regions impacted by floods, wildfires, or earthquakes.</a:t>
            </a:r>
          </a:p>
          <a:p>
            <a:endParaRPr lang="en-US" dirty="0"/>
          </a:p>
        </p:txBody>
      </p:sp>
      <p:sp>
        <p:nvSpPr>
          <p:cNvPr id="4" name="Slide Number Placeholder 3"/>
          <p:cNvSpPr>
            <a:spLocks noGrp="1"/>
          </p:cNvSpPr>
          <p:nvPr>
            <p:ph type="sldNum" sz="quarter" idx="10"/>
          </p:nvPr>
        </p:nvSpPr>
        <p:spPr/>
        <p:txBody>
          <a:bodyPr/>
          <a:lstStyle/>
          <a:p>
            <a:fld id="{A41FDAB3-5748-4C5D-9E05-FF85EBB5DD58}" type="slidenum">
              <a:rPr lang="en-US" smtClean="0"/>
              <a:t>35</a:t>
            </a:fld>
            <a:endParaRPr lang="en-US"/>
          </a:p>
        </p:txBody>
      </p:sp>
    </p:spTree>
    <p:extLst>
      <p:ext uri="{BB962C8B-B14F-4D97-AF65-F5344CB8AC3E}">
        <p14:creationId xmlns:p14="http://schemas.microsoft.com/office/powerpoint/2010/main" val="11618664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U-Net is a specialized convolutional neural network (CNN) architecture designed specifically for image segmentation tasks. It was initially developed for biomedical image segmentation but has since been adapted for various applications, including satellite imagery analysis. The key feature of U-Net is its ability to provide precise segmentation by capturing both the context and localization of features within an image.</a:t>
            </a:r>
          </a:p>
          <a:p>
            <a:r>
              <a:rPr lang="en-US" b="1" dirty="0" smtClean="0"/>
              <a:t>Key Components:</a:t>
            </a:r>
            <a:endParaRPr lang="en-US" dirty="0" smtClean="0"/>
          </a:p>
          <a:p>
            <a:r>
              <a:rPr lang="en-US" b="1" dirty="0" smtClean="0"/>
              <a:t>Encoder (</a:t>
            </a:r>
            <a:r>
              <a:rPr lang="en-US" b="1" dirty="0" err="1" smtClean="0"/>
              <a:t>Downsampling</a:t>
            </a:r>
            <a:r>
              <a:rPr lang="en-US" b="1" dirty="0" smtClean="0"/>
              <a:t> Path):</a:t>
            </a:r>
            <a:r>
              <a:rPr lang="en-US" dirty="0" smtClean="0"/>
              <a:t> Extracts features from the input image through a series of convolutional and pooling layers, progressively reducing the spatial dimensions while increasing the depth.</a:t>
            </a:r>
          </a:p>
          <a:p>
            <a:r>
              <a:rPr lang="en-US" b="1" dirty="0" smtClean="0"/>
              <a:t>Decoder (</a:t>
            </a:r>
            <a:r>
              <a:rPr lang="en-US" b="1" dirty="0" err="1" smtClean="0"/>
              <a:t>Upsampling</a:t>
            </a:r>
            <a:r>
              <a:rPr lang="en-US" b="1" dirty="0" smtClean="0"/>
              <a:t> Path):</a:t>
            </a:r>
            <a:r>
              <a:rPr lang="en-US" dirty="0" smtClean="0"/>
              <a:t> Reconstructs the segmented image by </a:t>
            </a:r>
            <a:r>
              <a:rPr lang="en-US" dirty="0" err="1" smtClean="0"/>
              <a:t>upsampling</a:t>
            </a:r>
            <a:r>
              <a:rPr lang="en-US" dirty="0" smtClean="0"/>
              <a:t> the feature maps, combining high-level and low-level features to provide precise localization.</a:t>
            </a:r>
          </a:p>
          <a:p>
            <a:r>
              <a:rPr lang="en-US" b="1" dirty="0" smtClean="0"/>
              <a:t>Bottleneck:</a:t>
            </a:r>
            <a:r>
              <a:rPr lang="en-US" dirty="0" smtClean="0"/>
              <a:t> Connects the encoder and decoder, representing the most compressed and informative representation of the input image.</a:t>
            </a:r>
          </a:p>
          <a:p>
            <a:r>
              <a:rPr lang="en-US" b="1" dirty="0" smtClean="0"/>
              <a:t>Skip Connections:</a:t>
            </a:r>
            <a:r>
              <a:rPr lang="en-US" dirty="0" smtClean="0"/>
              <a:t> Directly connect corresponding layers in the encoder and decoder, allowing the model to combine low-level spatial information with high-level features.</a:t>
            </a:r>
            <a:endParaRPr lang="en-US" dirty="0"/>
          </a:p>
        </p:txBody>
      </p:sp>
      <p:sp>
        <p:nvSpPr>
          <p:cNvPr id="4" name="Slide Number Placeholder 3"/>
          <p:cNvSpPr>
            <a:spLocks noGrp="1"/>
          </p:cNvSpPr>
          <p:nvPr>
            <p:ph type="sldNum" sz="quarter" idx="10"/>
          </p:nvPr>
        </p:nvSpPr>
        <p:spPr/>
        <p:txBody>
          <a:bodyPr/>
          <a:lstStyle/>
          <a:p>
            <a:fld id="{A41FDAB3-5748-4C5D-9E05-FF85EBB5DD58}" type="slidenum">
              <a:rPr lang="en-US" smtClean="0"/>
              <a:t>36</a:t>
            </a:fld>
            <a:endParaRPr lang="en-US"/>
          </a:p>
        </p:txBody>
      </p:sp>
    </p:spTree>
    <p:extLst>
      <p:ext uri="{BB962C8B-B14F-4D97-AF65-F5344CB8AC3E}">
        <p14:creationId xmlns:p14="http://schemas.microsoft.com/office/powerpoint/2010/main" val="11618664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Context and Localization:</a:t>
            </a:r>
          </a:p>
          <a:p>
            <a:endParaRPr lang="en-US" dirty="0" smtClean="0"/>
          </a:p>
          <a:p>
            <a:r>
              <a:rPr lang="en-US" dirty="0" smtClean="0"/>
              <a:t>Standard CNN:</a:t>
            </a:r>
          </a:p>
          <a:p>
            <a:endParaRPr lang="en-US" dirty="0" smtClean="0"/>
          </a:p>
          <a:p>
            <a:r>
              <a:rPr lang="en-US" dirty="0" smtClean="0"/>
              <a:t>Standard CNNs are primarily designed for tasks like image classification, where the goal is to identify the presence of objects within an image. They excel at extracting features through multiple convolutional and pooling layers.</a:t>
            </a:r>
          </a:p>
          <a:p>
            <a:r>
              <a:rPr lang="en-US" dirty="0" smtClean="0"/>
              <a:t>However, as the network goes deeper, the pooling layers reduce the spatial dimensions of the feature maps, leading to a loss of precise spatial information. This makes it challenging to perform tasks that require precise localization, such as image segmentation.</a:t>
            </a:r>
          </a:p>
          <a:p>
            <a:r>
              <a:rPr lang="en-US" dirty="0" smtClean="0"/>
              <a:t>U-Net:</a:t>
            </a:r>
          </a:p>
          <a:p>
            <a:endParaRPr lang="en-US" dirty="0" smtClean="0"/>
          </a:p>
          <a:p>
            <a:r>
              <a:rPr lang="en-US" dirty="0" smtClean="0"/>
              <a:t>U-Net, on the other hand, is specifically designed to maintain spatial information throughout the network. It achieves this by combining contextual information from the encoder with precise localization from the decoder.</a:t>
            </a:r>
          </a:p>
          <a:p>
            <a:r>
              <a:rPr lang="en-US" dirty="0" smtClean="0"/>
              <a:t>The encoder path extracts features and reduces spatial dimensions, similar to a standard CNN, but the decoder path </a:t>
            </a:r>
            <a:r>
              <a:rPr lang="en-US" dirty="0" err="1" smtClean="0"/>
              <a:t>upscales</a:t>
            </a:r>
            <a:r>
              <a:rPr lang="en-US" dirty="0" smtClean="0"/>
              <a:t> these features to restore the original spatial dimensions. This ensures that the segmentation map retains both context and precise boundaries.</a:t>
            </a:r>
            <a:endParaRPr lang="en-US" dirty="0"/>
          </a:p>
        </p:txBody>
      </p:sp>
      <p:sp>
        <p:nvSpPr>
          <p:cNvPr id="4" name="Slide Number Placeholder 3"/>
          <p:cNvSpPr>
            <a:spLocks noGrp="1"/>
          </p:cNvSpPr>
          <p:nvPr>
            <p:ph type="sldNum" sz="quarter" idx="10"/>
          </p:nvPr>
        </p:nvSpPr>
        <p:spPr/>
        <p:txBody>
          <a:bodyPr/>
          <a:lstStyle/>
          <a:p>
            <a:fld id="{A41FDAB3-5748-4C5D-9E05-FF85EBB5DD58}" type="slidenum">
              <a:rPr lang="en-US" smtClean="0"/>
              <a:t>37</a:t>
            </a:fld>
            <a:endParaRPr lang="en-US"/>
          </a:p>
        </p:txBody>
      </p:sp>
    </p:spTree>
    <p:extLst>
      <p:ext uri="{BB962C8B-B14F-4D97-AF65-F5344CB8AC3E}">
        <p14:creationId xmlns:p14="http://schemas.microsoft.com/office/powerpoint/2010/main" val="11618664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Upscaling</a:t>
            </a:r>
            <a:r>
              <a:rPr lang="en-US" dirty="0" smtClean="0"/>
              <a:t> Spatial Locations:</a:t>
            </a:r>
          </a:p>
          <a:p>
            <a:endParaRPr lang="en-US" dirty="0" smtClean="0"/>
          </a:p>
          <a:p>
            <a:r>
              <a:rPr lang="en-US" dirty="0" smtClean="0"/>
              <a:t>The primary function of the U-Net decoder is to upscale the feature maps obtained from the encoder to the original image dimensions. This is achieved through several techniques:</a:t>
            </a:r>
          </a:p>
          <a:p>
            <a:endParaRPr lang="en-US" dirty="0" smtClean="0"/>
          </a:p>
          <a:p>
            <a:r>
              <a:rPr lang="en-US" dirty="0" smtClean="0"/>
              <a:t>Transposed Convolutions (</a:t>
            </a:r>
            <a:r>
              <a:rPr lang="en-US" dirty="0" err="1" smtClean="0"/>
              <a:t>Deconvolutions</a:t>
            </a:r>
            <a:r>
              <a:rPr lang="en-US" dirty="0" smtClean="0"/>
              <a:t>):</a:t>
            </a:r>
          </a:p>
          <a:p>
            <a:endParaRPr lang="en-US" dirty="0" smtClean="0"/>
          </a:p>
          <a:p>
            <a:r>
              <a:rPr lang="en-US" dirty="0" smtClean="0"/>
              <a:t>Definition:</a:t>
            </a:r>
          </a:p>
          <a:p>
            <a:r>
              <a:rPr lang="en-US" dirty="0" smtClean="0"/>
              <a:t>Transposed convolutions, also known as </a:t>
            </a:r>
            <a:r>
              <a:rPr lang="en-US" dirty="0" err="1" smtClean="0"/>
              <a:t>deconvolutions</a:t>
            </a:r>
            <a:r>
              <a:rPr lang="en-US" dirty="0" smtClean="0"/>
              <a:t> or up-convolutions, are used to increase the spatial dimensions of the feature maps.</a:t>
            </a:r>
          </a:p>
          <a:p>
            <a:r>
              <a:rPr lang="en-US" dirty="0" smtClean="0"/>
              <a:t>How They Work:</a:t>
            </a:r>
          </a:p>
          <a:p>
            <a:r>
              <a:rPr lang="en-US" dirty="0" smtClean="0"/>
              <a:t>Unlike standard convolutions that reduce spatial dimensions, transposed convolutions apply a filter to the input feature map in such a way that the output has a larger spatial dimension.</a:t>
            </a:r>
          </a:p>
          <a:p>
            <a:r>
              <a:rPr lang="en-US" dirty="0" smtClean="0"/>
              <a:t>This process effectively "reverses" the </a:t>
            </a:r>
            <a:r>
              <a:rPr lang="en-US" dirty="0" err="1" smtClean="0"/>
              <a:t>downsampling</a:t>
            </a:r>
            <a:r>
              <a:rPr lang="en-US" dirty="0" smtClean="0"/>
              <a:t> done by the encoder, allowing the feature maps to be </a:t>
            </a:r>
            <a:r>
              <a:rPr lang="en-US" dirty="0" err="1" smtClean="0"/>
              <a:t>upscaled</a:t>
            </a:r>
            <a:r>
              <a:rPr lang="en-US" dirty="0" smtClean="0"/>
              <a:t>.</a:t>
            </a:r>
          </a:p>
          <a:p>
            <a:r>
              <a:rPr lang="en-US" dirty="0" smtClean="0"/>
              <a:t>Example:</a:t>
            </a:r>
          </a:p>
          <a:p>
            <a:r>
              <a:rPr lang="en-US" dirty="0" smtClean="0"/>
              <a:t>If the input to a transposed convolution layer is a 2x2 feature map, the output might be a 4x4 feature map, depending on the stride and padding used.</a:t>
            </a:r>
          </a:p>
          <a:p>
            <a:r>
              <a:rPr lang="en-US" dirty="0" err="1" smtClean="0"/>
              <a:t>Upsampling</a:t>
            </a:r>
            <a:r>
              <a:rPr lang="en-US" dirty="0" smtClean="0"/>
              <a:t> Layers:</a:t>
            </a:r>
          </a:p>
          <a:p>
            <a:endParaRPr lang="en-US" dirty="0" smtClean="0"/>
          </a:p>
          <a:p>
            <a:r>
              <a:rPr lang="en-US" dirty="0" smtClean="0"/>
              <a:t>Definition:</a:t>
            </a:r>
          </a:p>
          <a:p>
            <a:r>
              <a:rPr lang="en-US" dirty="0" err="1" smtClean="0"/>
              <a:t>Upsampling</a:t>
            </a:r>
            <a:r>
              <a:rPr lang="en-US" dirty="0" smtClean="0"/>
              <a:t> layers are another method used to increase the spatial dimensions of feature maps.</a:t>
            </a:r>
          </a:p>
          <a:p>
            <a:r>
              <a:rPr lang="en-US" dirty="0" smtClean="0"/>
              <a:t>Common Techniques:</a:t>
            </a:r>
          </a:p>
          <a:p>
            <a:r>
              <a:rPr lang="en-US" dirty="0" smtClean="0"/>
              <a:t>Nearest Neighbor </a:t>
            </a:r>
            <a:r>
              <a:rPr lang="en-US" dirty="0" err="1" smtClean="0"/>
              <a:t>Upsampling</a:t>
            </a:r>
            <a:r>
              <a:rPr lang="en-US" dirty="0" smtClean="0"/>
              <a:t>: Each pixel is replicated to fill a larger area.</a:t>
            </a:r>
          </a:p>
          <a:p>
            <a:r>
              <a:rPr lang="en-US" dirty="0" smtClean="0"/>
              <a:t>Bilinear Interpolation: Uses linear interpolation to upscale the image, providing a smoother result than nearest neighbor.</a:t>
            </a:r>
          </a:p>
          <a:p>
            <a:r>
              <a:rPr lang="en-US" dirty="0" smtClean="0"/>
              <a:t>Application:</a:t>
            </a:r>
          </a:p>
          <a:p>
            <a:r>
              <a:rPr lang="en-US" dirty="0" smtClean="0"/>
              <a:t>These layers are often used in conjunction with transposed convolutions to further refine the </a:t>
            </a:r>
            <a:r>
              <a:rPr lang="en-US" dirty="0" err="1" smtClean="0"/>
              <a:t>upscaled</a:t>
            </a:r>
            <a:r>
              <a:rPr lang="en-US" dirty="0" smtClean="0"/>
              <a:t> feature maps.</a:t>
            </a:r>
          </a:p>
          <a:p>
            <a:r>
              <a:rPr lang="en-US" dirty="0" smtClean="0"/>
              <a:t>Combining Features from Encoder:</a:t>
            </a:r>
          </a:p>
          <a:p>
            <a:endParaRPr lang="en-US" dirty="0" smtClean="0"/>
          </a:p>
          <a:p>
            <a:r>
              <a:rPr lang="en-US" dirty="0" smtClean="0"/>
              <a:t>A key aspect of the U-Net decoder is its ability to combine features from the encoder using skip connections. This helps in preserving fine-grained spatial information that might be lost during the </a:t>
            </a:r>
            <a:r>
              <a:rPr lang="en-US" dirty="0" err="1" smtClean="0"/>
              <a:t>downsampling</a:t>
            </a:r>
            <a:r>
              <a:rPr lang="en-US" dirty="0" smtClean="0"/>
              <a:t> process.</a:t>
            </a:r>
          </a:p>
          <a:p>
            <a:endParaRPr lang="en-US" dirty="0" smtClean="0"/>
          </a:p>
          <a:p>
            <a:r>
              <a:rPr lang="en-US" dirty="0" smtClean="0"/>
              <a:t>Skip Connections:</a:t>
            </a:r>
          </a:p>
          <a:p>
            <a:endParaRPr lang="en-US" dirty="0" smtClean="0"/>
          </a:p>
          <a:p>
            <a:r>
              <a:rPr lang="en-US" dirty="0" smtClean="0"/>
              <a:t>Definition:</a:t>
            </a:r>
          </a:p>
          <a:p>
            <a:r>
              <a:rPr lang="en-US" dirty="0" smtClean="0"/>
              <a:t>Skip connections directly link corresponding layers in the encoder and decoder.</a:t>
            </a:r>
          </a:p>
          <a:p>
            <a:r>
              <a:rPr lang="en-US" dirty="0" smtClean="0"/>
              <a:t>How They Work:</a:t>
            </a:r>
          </a:p>
          <a:p>
            <a:r>
              <a:rPr lang="en-US" dirty="0" smtClean="0"/>
              <a:t>Features from an earlier layer in the encoder are concatenated with features from a corresponding layer in the decoder.</a:t>
            </a:r>
          </a:p>
          <a:p>
            <a:r>
              <a:rPr lang="en-US" dirty="0" smtClean="0"/>
              <a:t>This allows the decoder to utilize both high-level features from the encoder and detailed spatial information.</a:t>
            </a:r>
          </a:p>
          <a:p>
            <a:r>
              <a:rPr lang="en-US" dirty="0" smtClean="0"/>
              <a:t>Benefits:</a:t>
            </a:r>
          </a:p>
          <a:p>
            <a:r>
              <a:rPr lang="en-US" dirty="0" smtClean="0"/>
              <a:t>Preserves fine details and improves the accuracy of the segmentation map.</a:t>
            </a:r>
          </a:p>
          <a:p>
            <a:r>
              <a:rPr lang="en-US" dirty="0" smtClean="0"/>
              <a:t>Helps in reconstructing the original image dimensions more effectively.</a:t>
            </a:r>
          </a:p>
          <a:p>
            <a:r>
              <a:rPr lang="en-US" dirty="0" smtClean="0"/>
              <a:t>Example:</a:t>
            </a:r>
          </a:p>
          <a:p>
            <a:endParaRPr lang="en-US" dirty="0" smtClean="0"/>
          </a:p>
          <a:p>
            <a:r>
              <a:rPr lang="en-US" dirty="0" smtClean="0"/>
              <a:t>Suppose we have a feature map from a layer in the encoder that captures detailed edges of objects. By using a skip connection, this feature map is directly concatenated with a corresponding layer in the decoder. The decoder then processes this combined information to produce a more accurate segmentation map.</a:t>
            </a:r>
          </a:p>
          <a:p>
            <a:r>
              <a:rPr lang="en-US" dirty="0" smtClean="0"/>
              <a:t>Restoring Original Image Dimensions:</a:t>
            </a:r>
          </a:p>
          <a:p>
            <a:endParaRPr lang="en-US" dirty="0" smtClean="0"/>
          </a:p>
          <a:p>
            <a:r>
              <a:rPr lang="en-US" dirty="0" smtClean="0"/>
              <a:t>The final goal of the U-Net decoder is to restore the feature maps to the same spatial dimensions as the original input image. This ensures that the output segmentation map aligns perfectly with the input image, allowing for precise segmentation of different regions.</a:t>
            </a:r>
          </a:p>
          <a:p>
            <a:endParaRPr lang="en-US" dirty="0" smtClean="0"/>
          </a:p>
          <a:p>
            <a:r>
              <a:rPr lang="en-US" dirty="0" smtClean="0"/>
              <a:t>Process:</a:t>
            </a:r>
          </a:p>
          <a:p>
            <a:endParaRPr lang="en-US" dirty="0" smtClean="0"/>
          </a:p>
          <a:p>
            <a:r>
              <a:rPr lang="en-US" dirty="0" smtClean="0"/>
              <a:t>Sequential </a:t>
            </a:r>
            <a:r>
              <a:rPr lang="en-US" dirty="0" err="1" smtClean="0"/>
              <a:t>Upscaling</a:t>
            </a:r>
            <a:r>
              <a:rPr lang="en-US" dirty="0" smtClean="0"/>
              <a:t>:</a:t>
            </a:r>
          </a:p>
          <a:p>
            <a:r>
              <a:rPr lang="en-US" dirty="0" smtClean="0"/>
              <a:t>The feature maps are progressively </a:t>
            </a:r>
            <a:r>
              <a:rPr lang="en-US" dirty="0" err="1" smtClean="0"/>
              <a:t>upscaled</a:t>
            </a:r>
            <a:r>
              <a:rPr lang="en-US" dirty="0" smtClean="0"/>
              <a:t> through multiple layers of transposed convolutions and </a:t>
            </a:r>
            <a:r>
              <a:rPr lang="en-US" dirty="0" err="1" smtClean="0"/>
              <a:t>upsampling</a:t>
            </a:r>
            <a:r>
              <a:rPr lang="en-US" dirty="0" smtClean="0"/>
              <a:t> layers.</a:t>
            </a:r>
          </a:p>
          <a:p>
            <a:r>
              <a:rPr lang="en-US" dirty="0" smtClean="0"/>
              <a:t>Integration with Skip Connections:</a:t>
            </a:r>
          </a:p>
          <a:p>
            <a:r>
              <a:rPr lang="en-US" dirty="0" smtClean="0"/>
              <a:t>At each step, the feature maps from the decoder are combined with corresponding feature maps from the encoder through skip connections.</a:t>
            </a:r>
          </a:p>
          <a:p>
            <a:r>
              <a:rPr lang="en-US" dirty="0" smtClean="0"/>
              <a:t>Final Segmentation Map:</a:t>
            </a:r>
          </a:p>
          <a:p>
            <a:r>
              <a:rPr lang="en-US" dirty="0" smtClean="0"/>
              <a:t>The final layer of the decoder produces a segmentation map that has the same dimensions as the original input image, with each pixel labeled according to the segmented regions.</a:t>
            </a:r>
            <a:endParaRPr lang="en-US" dirty="0"/>
          </a:p>
        </p:txBody>
      </p:sp>
      <p:sp>
        <p:nvSpPr>
          <p:cNvPr id="4" name="Slide Number Placeholder 3"/>
          <p:cNvSpPr>
            <a:spLocks noGrp="1"/>
          </p:cNvSpPr>
          <p:nvPr>
            <p:ph type="sldNum" sz="quarter" idx="10"/>
          </p:nvPr>
        </p:nvSpPr>
        <p:spPr/>
        <p:txBody>
          <a:bodyPr/>
          <a:lstStyle/>
          <a:p>
            <a:fld id="{A41FDAB3-5748-4C5D-9E05-FF85EBB5DD58}" type="slidenum">
              <a:rPr lang="en-US" smtClean="0"/>
              <a:t>38</a:t>
            </a:fld>
            <a:endParaRPr lang="en-US"/>
          </a:p>
        </p:txBody>
      </p:sp>
    </p:spTree>
    <p:extLst>
      <p:ext uri="{BB962C8B-B14F-4D97-AF65-F5344CB8AC3E}">
        <p14:creationId xmlns:p14="http://schemas.microsoft.com/office/powerpoint/2010/main" val="11618664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41FDAB3-5748-4C5D-9E05-FF85EBB5DD58}" type="slidenum">
              <a:rPr lang="en-US" smtClean="0"/>
              <a:t>39</a:t>
            </a:fld>
            <a:endParaRPr lang="en-US"/>
          </a:p>
        </p:txBody>
      </p:sp>
    </p:spTree>
    <p:extLst>
      <p:ext uri="{BB962C8B-B14F-4D97-AF65-F5344CB8AC3E}">
        <p14:creationId xmlns:p14="http://schemas.microsoft.com/office/powerpoint/2010/main" val="1161866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41FDAB3-5748-4C5D-9E05-FF85EBB5DD58}" type="slidenum">
              <a:rPr lang="en-US" smtClean="0"/>
              <a:t>4</a:t>
            </a:fld>
            <a:endParaRPr lang="en-US"/>
          </a:p>
        </p:txBody>
      </p:sp>
    </p:spTree>
    <p:extLst>
      <p:ext uri="{BB962C8B-B14F-4D97-AF65-F5344CB8AC3E}">
        <p14:creationId xmlns:p14="http://schemas.microsoft.com/office/powerpoint/2010/main" val="11618664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41FDAB3-5748-4C5D-9E05-FF85EBB5DD58}" type="slidenum">
              <a:rPr lang="en-US" smtClean="0"/>
              <a:t>40</a:t>
            </a:fld>
            <a:endParaRPr lang="en-US"/>
          </a:p>
        </p:txBody>
      </p:sp>
    </p:spTree>
    <p:extLst>
      <p:ext uri="{BB962C8B-B14F-4D97-AF65-F5344CB8AC3E}">
        <p14:creationId xmlns:p14="http://schemas.microsoft.com/office/powerpoint/2010/main" val="11618664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primary function of the U-Net encoder is to extract meaningful features from the input image. This is achieved through a series of convolutional layers, each designed to capture different levels of detail.</a:t>
            </a:r>
          </a:p>
          <a:p>
            <a:r>
              <a:rPr lang="en-US" b="1" dirty="0" smtClean="0"/>
              <a:t>Convolutional Layers:</a:t>
            </a:r>
            <a:endParaRPr lang="en-US" dirty="0" smtClean="0"/>
          </a:p>
          <a:p>
            <a:r>
              <a:rPr lang="en-US" b="1" dirty="0" smtClean="0"/>
              <a:t>Definition:</a:t>
            </a:r>
            <a:endParaRPr lang="en-US" dirty="0" smtClean="0"/>
          </a:p>
          <a:p>
            <a:pPr lvl="1"/>
            <a:r>
              <a:rPr lang="en-US" dirty="0" smtClean="0"/>
              <a:t>Convolutional layers apply a set of filters to the input image to produce feature maps. Each filter detects specific features such as edges, textures, and shapes.</a:t>
            </a:r>
          </a:p>
          <a:p>
            <a:r>
              <a:rPr lang="en-US" b="1" dirty="0" smtClean="0"/>
              <a:t>How They Work:</a:t>
            </a:r>
            <a:endParaRPr lang="en-US" dirty="0" smtClean="0"/>
          </a:p>
          <a:p>
            <a:pPr lvl="1"/>
            <a:r>
              <a:rPr lang="en-US" dirty="0" smtClean="0"/>
              <a:t>The convolution operation involves sliding the filter over the input image and performing element-wise multiplication and summation, resulting in a feature map.</a:t>
            </a:r>
          </a:p>
          <a:p>
            <a:pPr lvl="1"/>
            <a:r>
              <a:rPr lang="en-US" dirty="0" smtClean="0"/>
              <a:t>Multiple filters are used in each layer to capture a variety of features.</a:t>
            </a:r>
          </a:p>
          <a:p>
            <a:r>
              <a:rPr lang="en-US" b="1" dirty="0" smtClean="0"/>
              <a:t>Example:</a:t>
            </a:r>
            <a:endParaRPr lang="en-US" dirty="0" smtClean="0"/>
          </a:p>
          <a:p>
            <a:pPr lvl="1"/>
            <a:r>
              <a:rPr lang="en-US" dirty="0" smtClean="0"/>
              <a:t>The first convolutional layer might detect edges and simple textures, while deeper layers capture more complex patterns and structures.</a:t>
            </a:r>
          </a:p>
          <a:p>
            <a:pPr lvl="1"/>
            <a:endParaRPr lang="en-US" dirty="0" smtClean="0"/>
          </a:p>
          <a:p>
            <a:r>
              <a:rPr lang="en-US" dirty="0" smtClean="0"/>
              <a:t>As the encoder processes the input image, it progressively reduces the spatial dimensions while increasing the depth of the feature maps. This helps in capturing more abstract features and reducing the computational complexity.</a:t>
            </a:r>
          </a:p>
          <a:p>
            <a:r>
              <a:rPr lang="en-US" b="1" dirty="0" smtClean="0"/>
              <a:t>Pooling Layers:</a:t>
            </a:r>
            <a:endParaRPr lang="en-US" dirty="0" smtClean="0"/>
          </a:p>
          <a:p>
            <a:r>
              <a:rPr lang="en-US" b="1" dirty="0" smtClean="0"/>
              <a:t>Definition:</a:t>
            </a:r>
            <a:endParaRPr lang="en-US" dirty="0" smtClean="0"/>
          </a:p>
          <a:p>
            <a:pPr lvl="1"/>
            <a:r>
              <a:rPr lang="en-US" dirty="0" smtClean="0"/>
              <a:t>Pooling layers reduce the spatial dimensions of the feature maps by </a:t>
            </a:r>
            <a:r>
              <a:rPr lang="en-US" dirty="0" err="1" smtClean="0"/>
              <a:t>downsampling</a:t>
            </a:r>
            <a:r>
              <a:rPr lang="en-US" dirty="0" smtClean="0"/>
              <a:t>, typically using max pooling or average pooling.</a:t>
            </a:r>
          </a:p>
          <a:p>
            <a:r>
              <a:rPr lang="en-US" b="1" dirty="0" smtClean="0"/>
              <a:t>Max Pooling:</a:t>
            </a:r>
            <a:endParaRPr lang="en-US" dirty="0" smtClean="0"/>
          </a:p>
          <a:p>
            <a:pPr lvl="1"/>
            <a:r>
              <a:rPr lang="en-US" dirty="0" smtClean="0"/>
              <a:t>Max pooling selects the maximum value from each region of the feature map, preserving the most significant features.</a:t>
            </a:r>
          </a:p>
          <a:p>
            <a:r>
              <a:rPr lang="en-US" b="1" dirty="0" smtClean="0"/>
              <a:t>Average Pooling:</a:t>
            </a:r>
            <a:endParaRPr lang="en-US" dirty="0" smtClean="0"/>
          </a:p>
          <a:p>
            <a:pPr lvl="1"/>
            <a:r>
              <a:rPr lang="en-US" dirty="0" smtClean="0"/>
              <a:t>Average pooling computes the average value of each region, providing a smoothed representation.</a:t>
            </a:r>
          </a:p>
          <a:p>
            <a:r>
              <a:rPr lang="en-US" b="1" dirty="0" smtClean="0"/>
              <a:t>How They Work:</a:t>
            </a:r>
            <a:endParaRPr lang="en-US" dirty="0" smtClean="0"/>
          </a:p>
          <a:p>
            <a:pPr lvl="1"/>
            <a:r>
              <a:rPr lang="en-US" dirty="0" smtClean="0"/>
              <a:t>Pooling layers follow convolutional layers to </a:t>
            </a:r>
            <a:r>
              <a:rPr lang="en-US" dirty="0" err="1" smtClean="0"/>
              <a:t>downsample</a:t>
            </a:r>
            <a:r>
              <a:rPr lang="en-US" dirty="0" smtClean="0"/>
              <a:t> the feature maps, reducing their width and height while maintaining the depth.</a:t>
            </a:r>
          </a:p>
          <a:p>
            <a:r>
              <a:rPr lang="en-US" b="1" dirty="0" smtClean="0"/>
              <a:t>Example:</a:t>
            </a:r>
            <a:endParaRPr lang="en-US" dirty="0" smtClean="0"/>
          </a:p>
          <a:p>
            <a:pPr lvl="1"/>
            <a:r>
              <a:rPr lang="en-US" dirty="0" smtClean="0"/>
              <a:t>A 2x2 max pooling layer applied to a 4x4 feature map will produce a 2x2 output by selecting the maximum value from each 2x2 region.</a:t>
            </a:r>
          </a:p>
          <a:p>
            <a:pPr lvl="1"/>
            <a:endParaRPr lang="en-US" dirty="0" smtClean="0"/>
          </a:p>
          <a:p>
            <a:r>
              <a:rPr lang="en-US" b="1" dirty="0" smtClean="0"/>
              <a:t>Preserving Context:</a:t>
            </a:r>
            <a:endParaRPr lang="en-US" dirty="0" smtClean="0"/>
          </a:p>
          <a:p>
            <a:r>
              <a:rPr lang="en-US" dirty="0" smtClean="0"/>
              <a:t>While the encoder reduces the spatial dimensions, it preserves the context of the input image by capturing hierarchical features at multiple levels of abstraction. This contextual information is crucial for accurate segmentation.</a:t>
            </a:r>
          </a:p>
          <a:p>
            <a:r>
              <a:rPr lang="en-US" b="1" dirty="0" smtClean="0"/>
              <a:t>Process:</a:t>
            </a:r>
            <a:endParaRPr lang="en-US" dirty="0" smtClean="0"/>
          </a:p>
          <a:p>
            <a:r>
              <a:rPr lang="en-US" b="1" dirty="0" smtClean="0"/>
              <a:t>Sequential Convolutions and Pooling:</a:t>
            </a:r>
            <a:endParaRPr lang="en-US" dirty="0" smtClean="0"/>
          </a:p>
          <a:p>
            <a:pPr lvl="1"/>
            <a:r>
              <a:rPr lang="en-US" dirty="0" smtClean="0"/>
              <a:t>The input image is passed through several convolutional layers, each followed by a pooling layer. This process extracts increasingly abstract features while reducing the spatial dimensions.</a:t>
            </a:r>
          </a:p>
          <a:p>
            <a:r>
              <a:rPr lang="en-US" b="1" dirty="0" smtClean="0"/>
              <a:t>Hierarchical Feature Extraction:</a:t>
            </a:r>
            <a:endParaRPr lang="en-US" dirty="0" smtClean="0"/>
          </a:p>
          <a:p>
            <a:pPr lvl="1"/>
            <a:r>
              <a:rPr lang="en-US" dirty="0" smtClean="0"/>
              <a:t>Early layers capture low-level features (e.g., edges), while deeper layers capture high-level features (e.g., shapes and patterns).</a:t>
            </a:r>
          </a:p>
          <a:p>
            <a:r>
              <a:rPr lang="en-US" b="1" dirty="0" smtClean="0"/>
              <a:t>Feature Maps:</a:t>
            </a:r>
            <a:endParaRPr lang="en-US" dirty="0" smtClean="0"/>
          </a:p>
          <a:p>
            <a:pPr lvl="1"/>
            <a:r>
              <a:rPr lang="en-US" dirty="0" smtClean="0"/>
              <a:t>At each stage, the feature maps become smaller in spatial dimensions but deeper, containing more abstract and complex features.</a:t>
            </a:r>
          </a:p>
          <a:p>
            <a:r>
              <a:rPr lang="en-US" b="1" dirty="0" smtClean="0"/>
              <a:t>Example:</a:t>
            </a:r>
            <a:endParaRPr lang="en-US" dirty="0" smtClean="0"/>
          </a:p>
          <a:p>
            <a:r>
              <a:rPr lang="en-US" dirty="0" smtClean="0"/>
              <a:t>The first few layers of the encoder might capture edges and textures, while later layers capture shapes and more complex structures. For example, in a satellite image, early layers might detect roads and buildings, while deeper layers capture entire urban areas and land cover patterns.</a:t>
            </a:r>
          </a:p>
          <a:p>
            <a:pPr lvl="1"/>
            <a:endParaRPr lang="en-US" dirty="0" smtClean="0"/>
          </a:p>
          <a:p>
            <a:pPr lvl="1"/>
            <a:endParaRPr lang="en-US" dirty="0" smtClean="0"/>
          </a:p>
          <a:p>
            <a:pPr lvl="1"/>
            <a:endParaRPr lang="en-US" dirty="0" smtClean="0"/>
          </a:p>
          <a:p>
            <a:endParaRPr lang="en-US" dirty="0"/>
          </a:p>
        </p:txBody>
      </p:sp>
      <p:sp>
        <p:nvSpPr>
          <p:cNvPr id="4" name="Slide Number Placeholder 3"/>
          <p:cNvSpPr>
            <a:spLocks noGrp="1"/>
          </p:cNvSpPr>
          <p:nvPr>
            <p:ph type="sldNum" sz="quarter" idx="10"/>
          </p:nvPr>
        </p:nvSpPr>
        <p:spPr/>
        <p:txBody>
          <a:bodyPr/>
          <a:lstStyle/>
          <a:p>
            <a:fld id="{A41FDAB3-5748-4C5D-9E05-FF85EBB5DD58}" type="slidenum">
              <a:rPr lang="en-US" smtClean="0"/>
              <a:t>41</a:t>
            </a:fld>
            <a:endParaRPr lang="en-US"/>
          </a:p>
        </p:txBody>
      </p:sp>
    </p:spTree>
    <p:extLst>
      <p:ext uri="{BB962C8B-B14F-4D97-AF65-F5344CB8AC3E}">
        <p14:creationId xmlns:p14="http://schemas.microsoft.com/office/powerpoint/2010/main" val="11618664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err="1" smtClean="0"/>
              <a:t>Upscaling</a:t>
            </a:r>
            <a:r>
              <a:rPr lang="en-US" b="1" dirty="0" smtClean="0"/>
              <a:t> Spatial Locations:</a:t>
            </a:r>
            <a:endParaRPr lang="en-US" dirty="0" smtClean="0"/>
          </a:p>
          <a:p>
            <a:r>
              <a:rPr lang="en-US" dirty="0" smtClean="0"/>
              <a:t>The primary function of the U-Net decoder is to upscale the feature maps obtained from the encoder to the original image dimensions. This is achieved through several techniques:</a:t>
            </a:r>
          </a:p>
          <a:p>
            <a:r>
              <a:rPr lang="en-US" b="1" dirty="0" smtClean="0"/>
              <a:t>Transposed Convolutions (</a:t>
            </a:r>
            <a:r>
              <a:rPr lang="en-US" b="1" dirty="0" err="1" smtClean="0"/>
              <a:t>Deconvolutions</a:t>
            </a:r>
            <a:r>
              <a:rPr lang="en-US" b="1" dirty="0" smtClean="0"/>
              <a:t>):</a:t>
            </a:r>
            <a:endParaRPr lang="en-US" dirty="0" smtClean="0"/>
          </a:p>
          <a:p>
            <a:r>
              <a:rPr lang="en-US" b="1" dirty="0" smtClean="0"/>
              <a:t>Definition:</a:t>
            </a:r>
            <a:endParaRPr lang="en-US" dirty="0" smtClean="0"/>
          </a:p>
          <a:p>
            <a:pPr lvl="1"/>
            <a:r>
              <a:rPr lang="en-US" dirty="0" smtClean="0"/>
              <a:t>Transposed convolutions, also known as </a:t>
            </a:r>
            <a:r>
              <a:rPr lang="en-US" dirty="0" err="1" smtClean="0"/>
              <a:t>deconvolutions</a:t>
            </a:r>
            <a:r>
              <a:rPr lang="en-US" dirty="0" smtClean="0"/>
              <a:t> or up-convolutions, are used to increase the spatial dimensions of the feature maps.</a:t>
            </a:r>
          </a:p>
          <a:p>
            <a:r>
              <a:rPr lang="en-US" b="1" dirty="0" smtClean="0"/>
              <a:t>How They Work:</a:t>
            </a:r>
            <a:endParaRPr lang="en-US" dirty="0" smtClean="0"/>
          </a:p>
          <a:p>
            <a:pPr lvl="1"/>
            <a:r>
              <a:rPr lang="en-US" dirty="0" smtClean="0"/>
              <a:t>Unlike standard convolutions that reduce spatial dimensions, transposed convolutions apply a filter to the input feature map in such a way that the output has a larger spatial dimension.</a:t>
            </a:r>
          </a:p>
          <a:p>
            <a:pPr lvl="1"/>
            <a:r>
              <a:rPr lang="en-US" dirty="0" smtClean="0"/>
              <a:t>This process effectively "reverses" the </a:t>
            </a:r>
            <a:r>
              <a:rPr lang="en-US" dirty="0" err="1" smtClean="0"/>
              <a:t>downsampling</a:t>
            </a:r>
            <a:r>
              <a:rPr lang="en-US" dirty="0" smtClean="0"/>
              <a:t> done by the encoder, allowing the feature maps to be </a:t>
            </a:r>
            <a:r>
              <a:rPr lang="en-US" dirty="0" err="1" smtClean="0"/>
              <a:t>upscaled</a:t>
            </a:r>
            <a:r>
              <a:rPr lang="en-US" dirty="0" smtClean="0"/>
              <a:t>.</a:t>
            </a:r>
          </a:p>
          <a:p>
            <a:r>
              <a:rPr lang="en-US" b="1" dirty="0" smtClean="0"/>
              <a:t>Example:</a:t>
            </a:r>
            <a:endParaRPr lang="en-US" dirty="0" smtClean="0"/>
          </a:p>
          <a:p>
            <a:pPr lvl="1"/>
            <a:r>
              <a:rPr lang="en-US" dirty="0" smtClean="0"/>
              <a:t>If the input to a transposed convolution layer is a 2x2 feature map, the output might be a 4x4 feature map, depending on the stride and padding used.</a:t>
            </a:r>
          </a:p>
          <a:p>
            <a:r>
              <a:rPr lang="en-US" b="1" dirty="0" err="1" smtClean="0"/>
              <a:t>Upsampling</a:t>
            </a:r>
            <a:r>
              <a:rPr lang="en-US" b="1" dirty="0" smtClean="0"/>
              <a:t> Layers:</a:t>
            </a:r>
            <a:endParaRPr lang="en-US" dirty="0" smtClean="0"/>
          </a:p>
          <a:p>
            <a:r>
              <a:rPr lang="en-US" b="1" dirty="0" smtClean="0"/>
              <a:t>Definition:</a:t>
            </a:r>
            <a:endParaRPr lang="en-US" dirty="0" smtClean="0"/>
          </a:p>
          <a:p>
            <a:pPr lvl="1"/>
            <a:r>
              <a:rPr lang="en-US" dirty="0" err="1" smtClean="0"/>
              <a:t>Upsampling</a:t>
            </a:r>
            <a:r>
              <a:rPr lang="en-US" dirty="0" smtClean="0"/>
              <a:t> layers are another method used to increase the spatial dimensions of feature maps.</a:t>
            </a:r>
          </a:p>
          <a:p>
            <a:r>
              <a:rPr lang="en-US" b="1" dirty="0" smtClean="0"/>
              <a:t>Common Techniques:</a:t>
            </a:r>
            <a:endParaRPr lang="en-US" dirty="0" smtClean="0"/>
          </a:p>
          <a:p>
            <a:pPr lvl="1"/>
            <a:r>
              <a:rPr lang="en-US" b="1" dirty="0" smtClean="0"/>
              <a:t>Nearest Neighbor </a:t>
            </a:r>
            <a:r>
              <a:rPr lang="en-US" b="1" dirty="0" err="1" smtClean="0"/>
              <a:t>Upsampling</a:t>
            </a:r>
            <a:r>
              <a:rPr lang="en-US" b="1" dirty="0" smtClean="0"/>
              <a:t>:</a:t>
            </a:r>
            <a:r>
              <a:rPr lang="en-US" dirty="0" smtClean="0"/>
              <a:t> Each pixel is replicated to fill a larger area.</a:t>
            </a:r>
          </a:p>
          <a:p>
            <a:pPr lvl="1"/>
            <a:r>
              <a:rPr lang="en-US" b="1" dirty="0" smtClean="0"/>
              <a:t>Bilinear Interpolation:</a:t>
            </a:r>
            <a:r>
              <a:rPr lang="en-US" dirty="0" smtClean="0"/>
              <a:t> Uses linear interpolation to upscale the image, providing a smoother result than nearest neighbor.</a:t>
            </a:r>
          </a:p>
          <a:p>
            <a:r>
              <a:rPr lang="en-US" b="1" dirty="0" smtClean="0"/>
              <a:t>Application:</a:t>
            </a:r>
            <a:endParaRPr lang="en-US" dirty="0" smtClean="0"/>
          </a:p>
          <a:p>
            <a:pPr lvl="1"/>
            <a:r>
              <a:rPr lang="en-US" dirty="0" smtClean="0"/>
              <a:t>These layers are often used in conjunction with transposed convolutions to further refine the </a:t>
            </a:r>
            <a:r>
              <a:rPr lang="en-US" dirty="0" err="1" smtClean="0"/>
              <a:t>upscaled</a:t>
            </a:r>
            <a:r>
              <a:rPr lang="en-US" dirty="0" smtClean="0"/>
              <a:t> feature maps.</a:t>
            </a:r>
          </a:p>
          <a:p>
            <a:pPr lvl="1"/>
            <a:endParaRPr lang="en-US" dirty="0" smtClean="0"/>
          </a:p>
          <a:p>
            <a:r>
              <a:rPr lang="en-US" b="1" dirty="0" smtClean="0"/>
              <a:t>Combining Features from Encoder:</a:t>
            </a:r>
            <a:endParaRPr lang="en-US" dirty="0" smtClean="0"/>
          </a:p>
          <a:p>
            <a:r>
              <a:rPr lang="en-US" dirty="0" smtClean="0"/>
              <a:t>A key aspect of the U-Net decoder is its ability to combine features from the encoder using skip connections. This helps in preserving fine-grained spatial information that might be lost during the </a:t>
            </a:r>
            <a:r>
              <a:rPr lang="en-US" dirty="0" err="1" smtClean="0"/>
              <a:t>downsampling</a:t>
            </a:r>
            <a:r>
              <a:rPr lang="en-US" dirty="0" smtClean="0"/>
              <a:t> process.</a:t>
            </a:r>
          </a:p>
          <a:p>
            <a:r>
              <a:rPr lang="en-US" b="1" dirty="0" smtClean="0"/>
              <a:t>Skip Connections:</a:t>
            </a:r>
            <a:endParaRPr lang="en-US" dirty="0" smtClean="0"/>
          </a:p>
          <a:p>
            <a:r>
              <a:rPr lang="en-US" b="1" dirty="0" smtClean="0"/>
              <a:t>Definition:</a:t>
            </a:r>
            <a:endParaRPr lang="en-US" dirty="0" smtClean="0"/>
          </a:p>
          <a:p>
            <a:pPr lvl="1"/>
            <a:r>
              <a:rPr lang="en-US" dirty="0" smtClean="0"/>
              <a:t>Skip connections directly link corresponding layers in the encoder and decoder.</a:t>
            </a:r>
          </a:p>
          <a:p>
            <a:r>
              <a:rPr lang="en-US" b="1" dirty="0" smtClean="0"/>
              <a:t>How They Work:</a:t>
            </a:r>
            <a:endParaRPr lang="en-US" dirty="0" smtClean="0"/>
          </a:p>
          <a:p>
            <a:pPr lvl="1"/>
            <a:r>
              <a:rPr lang="en-US" dirty="0" smtClean="0"/>
              <a:t>Features from an earlier layer in the encoder are concatenated with features from a corresponding layer in the decoder.</a:t>
            </a:r>
          </a:p>
          <a:p>
            <a:pPr lvl="1"/>
            <a:r>
              <a:rPr lang="en-US" dirty="0" smtClean="0"/>
              <a:t>This allows the decoder to utilize both high-level features from the encoder and detailed spatial information.</a:t>
            </a:r>
          </a:p>
          <a:p>
            <a:r>
              <a:rPr lang="en-US" b="1" dirty="0" smtClean="0"/>
              <a:t>Benefits:</a:t>
            </a:r>
            <a:endParaRPr lang="en-US" dirty="0" smtClean="0"/>
          </a:p>
          <a:p>
            <a:pPr lvl="1"/>
            <a:r>
              <a:rPr lang="en-US" dirty="0" smtClean="0"/>
              <a:t>Preserves fine details and improves the accuracy of the segmentation map.</a:t>
            </a:r>
          </a:p>
          <a:p>
            <a:pPr lvl="1"/>
            <a:r>
              <a:rPr lang="en-US" dirty="0" smtClean="0"/>
              <a:t>Helps in reconstructing the original image dimensions more effectively.</a:t>
            </a:r>
          </a:p>
          <a:p>
            <a:r>
              <a:rPr lang="en-US" b="1" dirty="0" smtClean="0"/>
              <a:t>Example:</a:t>
            </a:r>
            <a:endParaRPr lang="en-US" dirty="0" smtClean="0"/>
          </a:p>
          <a:p>
            <a:r>
              <a:rPr lang="en-US" dirty="0" smtClean="0"/>
              <a:t>Suppose we have a feature map from a layer in the encoder that captures detailed edges of objects. By using a skip connection, this feature map is directly concatenated with a corresponding layer in the decoder. The decoder then processes this combined information to produce a more accurate segmentation map.</a:t>
            </a:r>
          </a:p>
          <a:p>
            <a:r>
              <a:rPr lang="en-US" b="1" dirty="0" smtClean="0"/>
              <a:t>Restoring Original Image Dimensions:</a:t>
            </a:r>
            <a:endParaRPr lang="en-US" dirty="0" smtClean="0"/>
          </a:p>
          <a:p>
            <a:r>
              <a:rPr lang="en-US" dirty="0" smtClean="0"/>
              <a:t>The final goal of the U-Net decoder is to restore the feature maps to the same spatial dimensions as the original input image. This ensures that the output segmentation map aligns perfectly with the input image, allowing for precise segmentation of different regions.</a:t>
            </a:r>
          </a:p>
          <a:p>
            <a:r>
              <a:rPr lang="en-US" b="1" dirty="0" smtClean="0"/>
              <a:t>Process:</a:t>
            </a:r>
            <a:endParaRPr lang="en-US" dirty="0" smtClean="0"/>
          </a:p>
          <a:p>
            <a:r>
              <a:rPr lang="en-US" b="1" dirty="0" smtClean="0"/>
              <a:t>Sequential </a:t>
            </a:r>
            <a:r>
              <a:rPr lang="en-US" b="1" dirty="0" err="1" smtClean="0"/>
              <a:t>Upscaling</a:t>
            </a:r>
            <a:r>
              <a:rPr lang="en-US" b="1" dirty="0" smtClean="0"/>
              <a:t>:</a:t>
            </a:r>
            <a:endParaRPr lang="en-US" dirty="0" smtClean="0"/>
          </a:p>
          <a:p>
            <a:pPr lvl="1"/>
            <a:r>
              <a:rPr lang="en-US" dirty="0" smtClean="0"/>
              <a:t>The feature maps are progressively </a:t>
            </a:r>
            <a:r>
              <a:rPr lang="en-US" dirty="0" err="1" smtClean="0"/>
              <a:t>upscaled</a:t>
            </a:r>
            <a:r>
              <a:rPr lang="en-US" dirty="0" smtClean="0"/>
              <a:t> through multiple layers of transposed convolutions and </a:t>
            </a:r>
            <a:r>
              <a:rPr lang="en-US" dirty="0" err="1" smtClean="0"/>
              <a:t>upsampling</a:t>
            </a:r>
            <a:r>
              <a:rPr lang="en-US" dirty="0" smtClean="0"/>
              <a:t> layers.</a:t>
            </a:r>
          </a:p>
          <a:p>
            <a:r>
              <a:rPr lang="en-US" b="1" dirty="0" smtClean="0"/>
              <a:t>Integration with Skip Connections:</a:t>
            </a:r>
            <a:endParaRPr lang="en-US" dirty="0" smtClean="0"/>
          </a:p>
          <a:p>
            <a:pPr lvl="1"/>
            <a:r>
              <a:rPr lang="en-US" dirty="0" smtClean="0"/>
              <a:t>At each step, the feature maps from the decoder are combined with corresponding feature maps from the encoder through skip connections.</a:t>
            </a:r>
          </a:p>
          <a:p>
            <a:r>
              <a:rPr lang="en-US" b="1" dirty="0" smtClean="0"/>
              <a:t>Final Segmentation Map:</a:t>
            </a:r>
            <a:endParaRPr lang="en-US" dirty="0" smtClean="0"/>
          </a:p>
          <a:p>
            <a:pPr lvl="1"/>
            <a:r>
              <a:rPr lang="en-US" dirty="0" smtClean="0"/>
              <a:t>The final layer of the decoder produces a segmentation map that has the same dimensions as the original input image, with each pixel labeled according to the segmented regions.</a:t>
            </a:r>
          </a:p>
          <a:p>
            <a:pPr lvl="1"/>
            <a:endParaRPr lang="en-US" dirty="0" smtClean="0"/>
          </a:p>
          <a:p>
            <a:endParaRPr lang="en-US" dirty="0"/>
          </a:p>
        </p:txBody>
      </p:sp>
      <p:sp>
        <p:nvSpPr>
          <p:cNvPr id="4" name="Slide Number Placeholder 3"/>
          <p:cNvSpPr>
            <a:spLocks noGrp="1"/>
          </p:cNvSpPr>
          <p:nvPr>
            <p:ph type="sldNum" sz="quarter" idx="10"/>
          </p:nvPr>
        </p:nvSpPr>
        <p:spPr/>
        <p:txBody>
          <a:bodyPr/>
          <a:lstStyle/>
          <a:p>
            <a:fld id="{A41FDAB3-5748-4C5D-9E05-FF85EBB5DD58}" type="slidenum">
              <a:rPr lang="en-US" smtClean="0"/>
              <a:t>42</a:t>
            </a:fld>
            <a:endParaRPr lang="en-US"/>
          </a:p>
        </p:txBody>
      </p:sp>
    </p:spTree>
    <p:extLst>
      <p:ext uri="{BB962C8B-B14F-4D97-AF65-F5344CB8AC3E}">
        <p14:creationId xmlns:p14="http://schemas.microsoft.com/office/powerpoint/2010/main" val="11618664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 attached image illustrates a practical example of using U-Net for segmenting regions of interest in satellite images. The left side of the image shows the original satellite image, while the right side displays the segmented map. Different colors represent various features such as vegetation, buildings, roads, and water bodies.</a:t>
            </a:r>
          </a:p>
          <a:p>
            <a:endParaRPr lang="en-US" dirty="0" smtClean="0"/>
          </a:p>
          <a:p>
            <a:r>
              <a:rPr lang="en-US" dirty="0" smtClean="0"/>
              <a:t>Step-by-Step Process:</a:t>
            </a:r>
          </a:p>
          <a:p>
            <a:endParaRPr lang="en-US" dirty="0" smtClean="0"/>
          </a:p>
          <a:p>
            <a:r>
              <a:rPr lang="en-US" dirty="0" smtClean="0"/>
              <a:t>Data Preparation:</a:t>
            </a:r>
          </a:p>
          <a:p>
            <a:endParaRPr lang="en-US" dirty="0" smtClean="0"/>
          </a:p>
          <a:p>
            <a:r>
              <a:rPr lang="en-US" dirty="0" smtClean="0"/>
              <a:t>Collect a dataset of satellite images with annotated regions of interest. These annotations typically mark the boundaries of different land cover types.</a:t>
            </a:r>
          </a:p>
          <a:p>
            <a:r>
              <a:rPr lang="en-US" dirty="0" smtClean="0"/>
              <a:t>Preprocess the images and annotations to standardize the input size and format for training the U-Net model.</a:t>
            </a:r>
          </a:p>
          <a:p>
            <a:r>
              <a:rPr lang="en-US" dirty="0" smtClean="0"/>
              <a:t>Training the U-Net Model:</a:t>
            </a:r>
          </a:p>
          <a:p>
            <a:endParaRPr lang="en-US" dirty="0" smtClean="0"/>
          </a:p>
          <a:p>
            <a:r>
              <a:rPr lang="en-US" dirty="0" smtClean="0"/>
              <a:t>The U-Net model is trained on the annotated dataset. The encoder part of the U-Net extracts features from the input image by progressively </a:t>
            </a:r>
            <a:r>
              <a:rPr lang="en-US" dirty="0" err="1" smtClean="0"/>
              <a:t>downsampling</a:t>
            </a:r>
            <a:r>
              <a:rPr lang="en-US" dirty="0" smtClean="0"/>
              <a:t> it, while the decoder part reconstructs the segmented output by </a:t>
            </a:r>
            <a:r>
              <a:rPr lang="en-US" dirty="0" err="1" smtClean="0"/>
              <a:t>upsampling</a:t>
            </a:r>
            <a:r>
              <a:rPr lang="en-US" dirty="0" smtClean="0"/>
              <a:t>.</a:t>
            </a:r>
          </a:p>
          <a:p>
            <a:r>
              <a:rPr lang="en-US" dirty="0" smtClean="0"/>
              <a:t>The model learns to minimize the difference between the predicted segmentation and the ground truth annotations.</a:t>
            </a:r>
          </a:p>
          <a:p>
            <a:r>
              <a:rPr lang="en-US" dirty="0" smtClean="0"/>
              <a:t>Segmentation of New Images:</a:t>
            </a:r>
          </a:p>
          <a:p>
            <a:endParaRPr lang="en-US" dirty="0" smtClean="0"/>
          </a:p>
          <a:p>
            <a:r>
              <a:rPr lang="en-US" dirty="0" smtClean="0"/>
              <a:t>Once trained, the U-Net model can be applied to new satellite images to segment regions of interest.</a:t>
            </a:r>
          </a:p>
          <a:p>
            <a:r>
              <a:rPr lang="en-US" dirty="0" smtClean="0"/>
              <a:t>For example, given an input image of an urban area, the U-Net model will output a segmented image highlighting buildings, roads, vegetation, and water bodies.</a:t>
            </a:r>
          </a:p>
          <a:p>
            <a:r>
              <a:rPr lang="en-US" dirty="0" smtClean="0"/>
              <a:t>Benefits:</a:t>
            </a:r>
          </a:p>
          <a:p>
            <a:endParaRPr lang="en-US" dirty="0" smtClean="0"/>
          </a:p>
          <a:p>
            <a:r>
              <a:rPr lang="en-US" dirty="0" smtClean="0"/>
              <a:t>Precision: U-Net provides precise segmentation of various land cover types, which is essential for detailed analysis and classification.</a:t>
            </a:r>
          </a:p>
          <a:p>
            <a:r>
              <a:rPr lang="en-US" dirty="0" smtClean="0"/>
              <a:t>Efficiency: The architecture allows for fast processing of images, making it suitable for large-scale satellite image analysis.</a:t>
            </a:r>
          </a:p>
          <a:p>
            <a:r>
              <a:rPr lang="en-US" dirty="0" smtClean="0"/>
              <a:t>Real-World Applications:</a:t>
            </a:r>
          </a:p>
          <a:p>
            <a:endParaRPr lang="en-US" dirty="0" smtClean="0"/>
          </a:p>
          <a:p>
            <a:r>
              <a:rPr lang="en-US" dirty="0" smtClean="0"/>
              <a:t>Accurate segmentation of satellite images is critical for various research and practical applications. For instance, identifying and cataloging land cover types in large geographical areas, monitoring urban expansion, and assessing environmental changes all rely on precise image segmentation. U-Net’s ability to accurately and efficiently segment images makes it an invaluable tool in these efforts.</a:t>
            </a:r>
          </a:p>
          <a:p>
            <a:endParaRPr lang="en-US" dirty="0" smtClean="0"/>
          </a:p>
          <a:p>
            <a:r>
              <a:rPr lang="en-US" dirty="0" smtClean="0"/>
              <a:t>Example:</a:t>
            </a:r>
          </a:p>
          <a:p>
            <a:endParaRPr lang="en-US" dirty="0" smtClean="0"/>
          </a:p>
          <a:p>
            <a:r>
              <a:rPr lang="en-US" dirty="0" smtClean="0"/>
              <a:t>Using the image provided from the Deep U-Net for Satellite Image Segmentation </a:t>
            </a:r>
            <a:r>
              <a:rPr lang="en-US" dirty="0" err="1" smtClean="0"/>
              <a:t>GitHub</a:t>
            </a:r>
            <a:r>
              <a:rPr lang="en-US" dirty="0" smtClean="0"/>
              <a:t> repository, we can see how U-Net is applied to segment different regions in a satellite image. The left side of the image shows the original satellite image, while the right side displays the segmented map with different colors representing various features such as vegetation, buildings, roads, and water bodies.</a:t>
            </a:r>
            <a:endParaRPr lang="en-US" dirty="0"/>
          </a:p>
        </p:txBody>
      </p:sp>
      <p:sp>
        <p:nvSpPr>
          <p:cNvPr id="4" name="Slide Number Placeholder 3"/>
          <p:cNvSpPr>
            <a:spLocks noGrp="1"/>
          </p:cNvSpPr>
          <p:nvPr>
            <p:ph type="sldNum" sz="quarter" idx="10"/>
          </p:nvPr>
        </p:nvSpPr>
        <p:spPr/>
        <p:txBody>
          <a:bodyPr/>
          <a:lstStyle/>
          <a:p>
            <a:fld id="{A41FDAB3-5748-4C5D-9E05-FF85EBB5DD58}" type="slidenum">
              <a:rPr lang="en-US" smtClean="0"/>
              <a:t>43</a:t>
            </a:fld>
            <a:endParaRPr lang="en-US"/>
          </a:p>
        </p:txBody>
      </p:sp>
    </p:spTree>
    <p:extLst>
      <p:ext uri="{BB962C8B-B14F-4D97-AF65-F5344CB8AC3E}">
        <p14:creationId xmlns:p14="http://schemas.microsoft.com/office/powerpoint/2010/main" val="11618664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41FDAB3-5748-4C5D-9E05-FF85EBB5DD58}" type="slidenum">
              <a:rPr lang="en-US" smtClean="0"/>
              <a:t>44</a:t>
            </a:fld>
            <a:endParaRPr lang="en-US"/>
          </a:p>
        </p:txBody>
      </p:sp>
    </p:spTree>
    <p:extLst>
      <p:ext uri="{BB962C8B-B14F-4D97-AF65-F5344CB8AC3E}">
        <p14:creationId xmlns:p14="http://schemas.microsoft.com/office/powerpoint/2010/main" val="11618664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41FDAB3-5748-4C5D-9E05-FF85EBB5DD58}" type="slidenum">
              <a:rPr lang="en-US" smtClean="0"/>
              <a:t>45</a:t>
            </a:fld>
            <a:endParaRPr lang="en-US"/>
          </a:p>
        </p:txBody>
      </p:sp>
    </p:spTree>
    <p:extLst>
      <p:ext uri="{BB962C8B-B14F-4D97-AF65-F5344CB8AC3E}">
        <p14:creationId xmlns:p14="http://schemas.microsoft.com/office/powerpoint/2010/main" val="11618664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41FDAB3-5748-4C5D-9E05-FF85EBB5DD58}" type="slidenum">
              <a:rPr lang="en-US" smtClean="0"/>
              <a:t>46</a:t>
            </a:fld>
            <a:endParaRPr lang="en-US"/>
          </a:p>
        </p:txBody>
      </p:sp>
    </p:spTree>
    <p:extLst>
      <p:ext uri="{BB962C8B-B14F-4D97-AF65-F5344CB8AC3E}">
        <p14:creationId xmlns:p14="http://schemas.microsoft.com/office/powerpoint/2010/main" val="11618664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41FDAB3-5748-4C5D-9E05-FF85EBB5DD58}" type="slidenum">
              <a:rPr lang="en-US" smtClean="0"/>
              <a:t>47</a:t>
            </a:fld>
            <a:endParaRPr lang="en-US"/>
          </a:p>
        </p:txBody>
      </p:sp>
    </p:spTree>
    <p:extLst>
      <p:ext uri="{BB962C8B-B14F-4D97-AF65-F5344CB8AC3E}">
        <p14:creationId xmlns:p14="http://schemas.microsoft.com/office/powerpoint/2010/main" val="11618664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41FDAB3-5748-4C5D-9E05-FF85EBB5DD58}" type="slidenum">
              <a:rPr lang="en-US" smtClean="0"/>
              <a:t>48</a:t>
            </a:fld>
            <a:endParaRPr lang="en-US"/>
          </a:p>
        </p:txBody>
      </p:sp>
    </p:spTree>
    <p:extLst>
      <p:ext uri="{BB962C8B-B14F-4D97-AF65-F5344CB8AC3E}">
        <p14:creationId xmlns:p14="http://schemas.microsoft.com/office/powerpoint/2010/main" val="11618664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41FDAB3-5748-4C5D-9E05-FF85EBB5DD58}" type="slidenum">
              <a:rPr lang="en-US" smtClean="0"/>
              <a:t>49</a:t>
            </a:fld>
            <a:endParaRPr lang="en-US"/>
          </a:p>
        </p:txBody>
      </p:sp>
    </p:spTree>
    <p:extLst>
      <p:ext uri="{BB962C8B-B14F-4D97-AF65-F5344CB8AC3E}">
        <p14:creationId xmlns:p14="http://schemas.microsoft.com/office/powerpoint/2010/main" val="1161866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41FDAB3-5748-4C5D-9E05-FF85EBB5DD58}" type="slidenum">
              <a:rPr lang="en-US" smtClean="0"/>
              <a:t>5</a:t>
            </a:fld>
            <a:endParaRPr lang="en-US"/>
          </a:p>
        </p:txBody>
      </p:sp>
    </p:spTree>
    <p:extLst>
      <p:ext uri="{BB962C8B-B14F-4D97-AF65-F5344CB8AC3E}">
        <p14:creationId xmlns:p14="http://schemas.microsoft.com/office/powerpoint/2010/main" val="11618664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41FDAB3-5748-4C5D-9E05-FF85EBB5DD58}" type="slidenum">
              <a:rPr lang="en-US" smtClean="0"/>
              <a:t>50</a:t>
            </a:fld>
            <a:endParaRPr lang="en-US"/>
          </a:p>
        </p:txBody>
      </p:sp>
    </p:spTree>
    <p:extLst>
      <p:ext uri="{BB962C8B-B14F-4D97-AF65-F5344CB8AC3E}">
        <p14:creationId xmlns:p14="http://schemas.microsoft.com/office/powerpoint/2010/main" val="1161866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41FDAB3-5748-4C5D-9E05-FF85EBB5DD58}" type="slidenum">
              <a:rPr lang="en-US" smtClean="0"/>
              <a:t>6</a:t>
            </a:fld>
            <a:endParaRPr lang="en-US"/>
          </a:p>
        </p:txBody>
      </p:sp>
    </p:spTree>
    <p:extLst>
      <p:ext uri="{BB962C8B-B14F-4D97-AF65-F5344CB8AC3E}">
        <p14:creationId xmlns:p14="http://schemas.microsoft.com/office/powerpoint/2010/main" val="1161866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Convolutional Neural Networks (CNNs)</a:t>
            </a:r>
          </a:p>
          <a:p>
            <a:endParaRPr lang="en-US" dirty="0" smtClean="0"/>
          </a:p>
          <a:p>
            <a:r>
              <a:rPr lang="en-US" dirty="0" smtClean="0"/>
              <a:t>Let's start with a quick recap of Convolutional Neural Networks, or CNNs. CNNs are a class of deep learning models commonly used for analyzing visual data. They have revolutionized the field of computer vision and are the foundation for many image analysis tasks.</a:t>
            </a:r>
          </a:p>
          <a:p>
            <a:endParaRPr lang="en-US" dirty="0" smtClean="0"/>
          </a:p>
          <a:p>
            <a:r>
              <a:rPr lang="en-US" dirty="0" smtClean="0"/>
              <a:t>Key Component:</a:t>
            </a:r>
          </a:p>
          <a:p>
            <a:endParaRPr lang="en-US" dirty="0" smtClean="0"/>
          </a:p>
          <a:p>
            <a:r>
              <a:rPr lang="en-US" dirty="0" smtClean="0"/>
              <a:t>Convolutions:</a:t>
            </a:r>
          </a:p>
          <a:p>
            <a:endParaRPr lang="en-US" dirty="0" smtClean="0"/>
          </a:p>
          <a:p>
            <a:r>
              <a:rPr lang="en-US" dirty="0" smtClean="0"/>
              <a:t>Convolutions are the core building blocks of CNNs. They involve applying a set of filters to the input data to extract important features. For instance, in the context of image analysis, convolutions can help detect edges, textures, and other patterns that are crucial for recognizing objects within an image. Each filter slides over the input image, performing a dot product operation, which results in a feature map. These feature maps highlight different aspects of the image, enabling the network to learn and identify complex patterns.</a:t>
            </a:r>
          </a:p>
          <a:p>
            <a:endParaRPr lang="en-US" dirty="0" smtClean="0"/>
          </a:p>
        </p:txBody>
      </p:sp>
      <p:sp>
        <p:nvSpPr>
          <p:cNvPr id="4" name="Slide Number Placeholder 3"/>
          <p:cNvSpPr>
            <a:spLocks noGrp="1"/>
          </p:cNvSpPr>
          <p:nvPr>
            <p:ph type="sldNum" sz="quarter" idx="10"/>
          </p:nvPr>
        </p:nvSpPr>
        <p:spPr/>
        <p:txBody>
          <a:bodyPr/>
          <a:lstStyle/>
          <a:p>
            <a:fld id="{A41FDAB3-5748-4C5D-9E05-FF85EBB5DD58}" type="slidenum">
              <a:rPr lang="en-US" smtClean="0"/>
              <a:t>7</a:t>
            </a:fld>
            <a:endParaRPr lang="en-US"/>
          </a:p>
        </p:txBody>
      </p:sp>
    </p:spTree>
    <p:extLst>
      <p:ext uri="{BB962C8B-B14F-4D97-AF65-F5344CB8AC3E}">
        <p14:creationId xmlns:p14="http://schemas.microsoft.com/office/powerpoint/2010/main" val="1161866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Convolutional Neural Networks (CNNs)</a:t>
            </a:r>
          </a:p>
          <a:p>
            <a:endParaRPr lang="en-US" dirty="0" smtClean="0"/>
          </a:p>
          <a:p>
            <a:r>
              <a:rPr lang="en-US" dirty="0" smtClean="0"/>
              <a:t>Key Component:</a:t>
            </a:r>
          </a:p>
          <a:p>
            <a:endParaRPr lang="en-US" dirty="0" smtClean="0"/>
          </a:p>
          <a:p>
            <a:r>
              <a:rPr lang="en-US" dirty="0" smtClean="0"/>
              <a:t>Pooling:</a:t>
            </a:r>
          </a:p>
          <a:p>
            <a:endParaRPr lang="en-US" dirty="0" smtClean="0"/>
          </a:p>
          <a:p>
            <a:r>
              <a:rPr lang="en-US" dirty="0" smtClean="0"/>
              <a:t>Pooling layers are used to reduce the dimensionality of the data, making the model more computationally efficient and less prone to </a:t>
            </a:r>
            <a:r>
              <a:rPr lang="en-US" dirty="0" err="1" smtClean="0"/>
              <a:t>overfitting</a:t>
            </a:r>
            <a:r>
              <a:rPr lang="en-US" dirty="0" smtClean="0"/>
              <a:t>. There are different types of pooling, with the most common being max pooling and average pooling. In max pooling, the maximum value within a certain window is taken, while in average pooling, the average value is calculated. By </a:t>
            </a:r>
            <a:r>
              <a:rPr lang="en-US" dirty="0" err="1" smtClean="0"/>
              <a:t>downsampling</a:t>
            </a:r>
            <a:r>
              <a:rPr lang="en-US" dirty="0" smtClean="0"/>
              <a:t> the feature maps, pooling layers help retain the most significant features while discarding less important information, thus simplifying the data.</a:t>
            </a:r>
          </a:p>
          <a:p>
            <a:endParaRPr lang="en-US" dirty="0" smtClean="0"/>
          </a:p>
        </p:txBody>
      </p:sp>
      <p:sp>
        <p:nvSpPr>
          <p:cNvPr id="4" name="Slide Number Placeholder 3"/>
          <p:cNvSpPr>
            <a:spLocks noGrp="1"/>
          </p:cNvSpPr>
          <p:nvPr>
            <p:ph type="sldNum" sz="quarter" idx="10"/>
          </p:nvPr>
        </p:nvSpPr>
        <p:spPr/>
        <p:txBody>
          <a:bodyPr/>
          <a:lstStyle/>
          <a:p>
            <a:fld id="{A41FDAB3-5748-4C5D-9E05-FF85EBB5DD58}" type="slidenum">
              <a:rPr lang="en-US" smtClean="0"/>
              <a:t>8</a:t>
            </a:fld>
            <a:endParaRPr lang="en-US"/>
          </a:p>
        </p:txBody>
      </p:sp>
    </p:spTree>
    <p:extLst>
      <p:ext uri="{BB962C8B-B14F-4D97-AF65-F5344CB8AC3E}">
        <p14:creationId xmlns:p14="http://schemas.microsoft.com/office/powerpoint/2010/main" val="1161866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Convolutional Neural Networks (CNNs)</a:t>
            </a:r>
          </a:p>
          <a:p>
            <a:endParaRPr lang="en-US" dirty="0" smtClean="0"/>
          </a:p>
          <a:p>
            <a:r>
              <a:rPr lang="en-US" dirty="0" smtClean="0"/>
              <a:t>Let's start with a quick recap of Convolutional Neural Networks, or CNNs. CNNs are a class of deep learning models commonly used for analyzing visual data. They have revolutionized the field of computer vision and are the foundation for many image analysis tasks.</a:t>
            </a:r>
          </a:p>
          <a:p>
            <a:endParaRPr lang="en-US" dirty="0" smtClean="0"/>
          </a:p>
          <a:p>
            <a:r>
              <a:rPr lang="en-US" dirty="0" smtClean="0"/>
              <a:t>Key Components:</a:t>
            </a:r>
          </a:p>
          <a:p>
            <a:endParaRPr lang="en-US" dirty="0" smtClean="0"/>
          </a:p>
          <a:p>
            <a:r>
              <a:rPr lang="en-US" dirty="0" smtClean="0"/>
              <a:t>Activation Functions:</a:t>
            </a:r>
          </a:p>
          <a:p>
            <a:endParaRPr lang="en-US" dirty="0" smtClean="0"/>
          </a:p>
          <a:p>
            <a:r>
              <a:rPr lang="en-US" dirty="0" smtClean="0"/>
              <a:t>Activation functions introduce non-linearity into the model, allowing it to learn and represent complex patterns. Without activation functions, the network would be limited to learning only linear relationships. Common activation functions include </a:t>
            </a:r>
            <a:r>
              <a:rPr lang="en-US" dirty="0" err="1" smtClean="0"/>
              <a:t>ReLU</a:t>
            </a:r>
            <a:r>
              <a:rPr lang="en-US" dirty="0" smtClean="0"/>
              <a:t> (Rectified Linear Unit), sigmoid, and </a:t>
            </a:r>
            <a:r>
              <a:rPr lang="en-US" dirty="0" err="1" smtClean="0"/>
              <a:t>tanh</a:t>
            </a:r>
            <a:r>
              <a:rPr lang="en-US" dirty="0" smtClean="0"/>
              <a:t>. </a:t>
            </a:r>
            <a:r>
              <a:rPr lang="en-US" dirty="0" err="1" smtClean="0"/>
              <a:t>ReLU</a:t>
            </a:r>
            <a:r>
              <a:rPr lang="en-US" dirty="0" smtClean="0"/>
              <a:t> is particularly popular because it helps mitigate the vanishing gradient problem and accelerates the training process by allowing gradients to propagate more effectively.</a:t>
            </a:r>
          </a:p>
          <a:p>
            <a:endParaRPr lang="en-US" dirty="0" smtClean="0"/>
          </a:p>
          <a:p>
            <a:r>
              <a:rPr lang="en-US" dirty="0" smtClean="0"/>
              <a:t>Applications:</a:t>
            </a:r>
          </a:p>
          <a:p>
            <a:endParaRPr lang="en-US" dirty="0" smtClean="0"/>
          </a:p>
          <a:p>
            <a:r>
              <a:rPr lang="en-US" dirty="0" smtClean="0"/>
              <a:t>CNNs have a wide range of applications in image analysis. One of the most prominent applications is image classification, where the goal is to assign labels to images. For example, a CNN can be trained to recognize and classify objects such as cats, dogs, and cars in photos. Another important application is object detection, which involves locating and identifying multiple objects within an image. This is particularly useful in scenarios like autonomous driving, where identifying various objects on the road is crucial for safety. Lastly, image segmentation is another key application of CNNs. In image segmentation, an image is divided into segments or regions, allowing for more detailed analysis. This is useful in medical imaging, where different anatomical structures need to be identified and analyzed separately.</a:t>
            </a:r>
            <a:endParaRPr lang="en-US" dirty="0"/>
          </a:p>
        </p:txBody>
      </p:sp>
      <p:sp>
        <p:nvSpPr>
          <p:cNvPr id="4" name="Slide Number Placeholder 3"/>
          <p:cNvSpPr>
            <a:spLocks noGrp="1"/>
          </p:cNvSpPr>
          <p:nvPr>
            <p:ph type="sldNum" sz="quarter" idx="10"/>
          </p:nvPr>
        </p:nvSpPr>
        <p:spPr/>
        <p:txBody>
          <a:bodyPr/>
          <a:lstStyle/>
          <a:p>
            <a:fld id="{A41FDAB3-5748-4C5D-9E05-FF85EBB5DD58}" type="slidenum">
              <a:rPr lang="en-US" smtClean="0"/>
              <a:t>9</a:t>
            </a:fld>
            <a:endParaRPr lang="en-US"/>
          </a:p>
        </p:txBody>
      </p:sp>
    </p:spTree>
    <p:extLst>
      <p:ext uri="{BB962C8B-B14F-4D97-AF65-F5344CB8AC3E}">
        <p14:creationId xmlns:p14="http://schemas.microsoft.com/office/powerpoint/2010/main" val="1161866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A3DD6FD8-A9D0-4D50-895E-323300A5AB64}" type="datetimeFigureOut">
              <a:rPr lang="en-US" smtClean="0"/>
              <a:t>6/14/2024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062104-E5EA-46AA-B4E8-A59FD7F39C67}" type="slidenum">
              <a:rPr lang="en-US" smtClean="0"/>
              <a:t>‹#›</a:t>
            </a:fld>
            <a:endParaRPr lang="en-US"/>
          </a:p>
        </p:txBody>
      </p:sp>
    </p:spTree>
    <p:extLst>
      <p:ext uri="{BB962C8B-B14F-4D97-AF65-F5344CB8AC3E}">
        <p14:creationId xmlns:p14="http://schemas.microsoft.com/office/powerpoint/2010/main" val="36496779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3DD6FD8-A9D0-4D50-895E-323300A5AB64}" type="datetimeFigureOut">
              <a:rPr lang="en-US" smtClean="0"/>
              <a:t>6/14/2024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062104-E5EA-46AA-B4E8-A59FD7F39C67}" type="slidenum">
              <a:rPr lang="en-US" smtClean="0"/>
              <a:t>‹#›</a:t>
            </a:fld>
            <a:endParaRPr lang="en-US"/>
          </a:p>
        </p:txBody>
      </p:sp>
    </p:spTree>
    <p:extLst>
      <p:ext uri="{BB962C8B-B14F-4D97-AF65-F5344CB8AC3E}">
        <p14:creationId xmlns:p14="http://schemas.microsoft.com/office/powerpoint/2010/main" val="28236674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3DD6FD8-A9D0-4D50-895E-323300A5AB64}" type="datetimeFigureOut">
              <a:rPr lang="en-US" smtClean="0"/>
              <a:t>6/14/2024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062104-E5EA-46AA-B4E8-A59FD7F39C67}" type="slidenum">
              <a:rPr lang="en-US" smtClean="0"/>
              <a:t>‹#›</a:t>
            </a:fld>
            <a:endParaRPr lang="en-US"/>
          </a:p>
        </p:txBody>
      </p:sp>
    </p:spTree>
    <p:extLst>
      <p:ext uri="{BB962C8B-B14F-4D97-AF65-F5344CB8AC3E}">
        <p14:creationId xmlns:p14="http://schemas.microsoft.com/office/powerpoint/2010/main" val="369532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3DD6FD8-A9D0-4D50-895E-323300A5AB64}" type="datetimeFigureOut">
              <a:rPr lang="en-US" smtClean="0"/>
              <a:t>6/14/2024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062104-E5EA-46AA-B4E8-A59FD7F39C67}" type="slidenum">
              <a:rPr lang="en-US" smtClean="0"/>
              <a:t>‹#›</a:t>
            </a:fld>
            <a:endParaRPr lang="en-US"/>
          </a:p>
        </p:txBody>
      </p:sp>
    </p:spTree>
    <p:extLst>
      <p:ext uri="{BB962C8B-B14F-4D97-AF65-F5344CB8AC3E}">
        <p14:creationId xmlns:p14="http://schemas.microsoft.com/office/powerpoint/2010/main" val="24194357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3DD6FD8-A9D0-4D50-895E-323300A5AB64}" type="datetimeFigureOut">
              <a:rPr lang="en-US" smtClean="0"/>
              <a:t>6/14/2024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B062104-E5EA-46AA-B4E8-A59FD7F39C67}" type="slidenum">
              <a:rPr lang="en-US" smtClean="0"/>
              <a:t>‹#›</a:t>
            </a:fld>
            <a:endParaRPr lang="en-US"/>
          </a:p>
        </p:txBody>
      </p:sp>
    </p:spTree>
    <p:extLst>
      <p:ext uri="{BB962C8B-B14F-4D97-AF65-F5344CB8AC3E}">
        <p14:creationId xmlns:p14="http://schemas.microsoft.com/office/powerpoint/2010/main" val="34314574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A3DD6FD8-A9D0-4D50-895E-323300A5AB64}" type="datetimeFigureOut">
              <a:rPr lang="en-US" smtClean="0"/>
              <a:t>6/14/2024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B062104-E5EA-46AA-B4E8-A59FD7F39C67}" type="slidenum">
              <a:rPr lang="en-US" smtClean="0"/>
              <a:t>‹#›</a:t>
            </a:fld>
            <a:endParaRPr lang="en-US"/>
          </a:p>
        </p:txBody>
      </p:sp>
    </p:spTree>
    <p:extLst>
      <p:ext uri="{BB962C8B-B14F-4D97-AF65-F5344CB8AC3E}">
        <p14:creationId xmlns:p14="http://schemas.microsoft.com/office/powerpoint/2010/main" val="33916878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A3DD6FD8-A9D0-4D50-895E-323300A5AB64}" type="datetimeFigureOut">
              <a:rPr lang="en-US" smtClean="0"/>
              <a:t>6/14/2024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B062104-E5EA-46AA-B4E8-A59FD7F39C67}" type="slidenum">
              <a:rPr lang="en-US" smtClean="0"/>
              <a:t>‹#›</a:t>
            </a:fld>
            <a:endParaRPr lang="en-US"/>
          </a:p>
        </p:txBody>
      </p:sp>
    </p:spTree>
    <p:extLst>
      <p:ext uri="{BB962C8B-B14F-4D97-AF65-F5344CB8AC3E}">
        <p14:creationId xmlns:p14="http://schemas.microsoft.com/office/powerpoint/2010/main" val="35500515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A3DD6FD8-A9D0-4D50-895E-323300A5AB64}" type="datetimeFigureOut">
              <a:rPr lang="en-US" smtClean="0"/>
              <a:t>6/14/2024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B062104-E5EA-46AA-B4E8-A59FD7F39C67}" type="slidenum">
              <a:rPr lang="en-US" smtClean="0"/>
              <a:t>‹#›</a:t>
            </a:fld>
            <a:endParaRPr lang="en-US"/>
          </a:p>
        </p:txBody>
      </p:sp>
    </p:spTree>
    <p:extLst>
      <p:ext uri="{BB962C8B-B14F-4D97-AF65-F5344CB8AC3E}">
        <p14:creationId xmlns:p14="http://schemas.microsoft.com/office/powerpoint/2010/main" val="8798987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3DD6FD8-A9D0-4D50-895E-323300A5AB64}" type="datetimeFigureOut">
              <a:rPr lang="en-US" smtClean="0"/>
              <a:t>6/14/2024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B062104-E5EA-46AA-B4E8-A59FD7F39C67}" type="slidenum">
              <a:rPr lang="en-US" smtClean="0"/>
              <a:t>‹#›</a:t>
            </a:fld>
            <a:endParaRPr lang="en-US"/>
          </a:p>
        </p:txBody>
      </p:sp>
    </p:spTree>
    <p:extLst>
      <p:ext uri="{BB962C8B-B14F-4D97-AF65-F5344CB8AC3E}">
        <p14:creationId xmlns:p14="http://schemas.microsoft.com/office/powerpoint/2010/main" val="24088760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3DD6FD8-A9D0-4D50-895E-323300A5AB64}" type="datetimeFigureOut">
              <a:rPr lang="en-US" smtClean="0"/>
              <a:t>6/14/2024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B062104-E5EA-46AA-B4E8-A59FD7F39C67}" type="slidenum">
              <a:rPr lang="en-US" smtClean="0"/>
              <a:t>‹#›</a:t>
            </a:fld>
            <a:endParaRPr lang="en-US"/>
          </a:p>
        </p:txBody>
      </p:sp>
    </p:spTree>
    <p:extLst>
      <p:ext uri="{BB962C8B-B14F-4D97-AF65-F5344CB8AC3E}">
        <p14:creationId xmlns:p14="http://schemas.microsoft.com/office/powerpoint/2010/main" val="11317900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3DD6FD8-A9D0-4D50-895E-323300A5AB64}" type="datetimeFigureOut">
              <a:rPr lang="en-US" smtClean="0"/>
              <a:t>6/14/2024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B062104-E5EA-46AA-B4E8-A59FD7F39C67}" type="slidenum">
              <a:rPr lang="en-US" smtClean="0"/>
              <a:t>‹#›</a:t>
            </a:fld>
            <a:endParaRPr lang="en-US"/>
          </a:p>
        </p:txBody>
      </p:sp>
    </p:spTree>
    <p:extLst>
      <p:ext uri="{BB962C8B-B14F-4D97-AF65-F5344CB8AC3E}">
        <p14:creationId xmlns:p14="http://schemas.microsoft.com/office/powerpoint/2010/main" val="8659801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3DD6FD8-A9D0-4D50-895E-323300A5AB64}" type="datetimeFigureOut">
              <a:rPr lang="en-US" smtClean="0"/>
              <a:t>6/14/2024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B062104-E5EA-46AA-B4E8-A59FD7F39C67}" type="slidenum">
              <a:rPr lang="en-US" smtClean="0"/>
              <a:t>‹#›</a:t>
            </a:fld>
            <a:endParaRPr lang="en-US"/>
          </a:p>
        </p:txBody>
      </p:sp>
    </p:spTree>
    <p:extLst>
      <p:ext uri="{BB962C8B-B14F-4D97-AF65-F5344CB8AC3E}">
        <p14:creationId xmlns:p14="http://schemas.microsoft.com/office/powerpoint/2010/main" val="7053893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Welcome</a:t>
            </a:r>
            <a:endParaRPr lang="en-US" dirty="0"/>
          </a:p>
        </p:txBody>
      </p:sp>
      <p:sp>
        <p:nvSpPr>
          <p:cNvPr id="3" name="Content Placeholder 2"/>
          <p:cNvSpPr>
            <a:spLocks noGrp="1"/>
          </p:cNvSpPr>
          <p:nvPr>
            <p:ph idx="1"/>
          </p:nvPr>
        </p:nvSpPr>
        <p:spPr/>
        <p:txBody>
          <a:bodyPr>
            <a:normAutofit/>
          </a:bodyPr>
          <a:lstStyle/>
          <a:p>
            <a:pPr marL="0" indent="0">
              <a:buNone/>
            </a:pPr>
            <a:r>
              <a:rPr lang="en-US" dirty="0" smtClean="0"/>
              <a:t>Welcome everyone to today's webinar on advanced AI algorithms for image analysis.</a:t>
            </a:r>
          </a:p>
          <a:p>
            <a:pPr marL="0" indent="0">
              <a:buNone/>
            </a:pPr>
            <a:r>
              <a:rPr lang="en-US" dirty="0" smtClean="0"/>
              <a:t>I'm Braun Brelin, the Managing Director of Ai-Elevate and I'll be guiding you through this session.</a:t>
            </a:r>
          </a:p>
          <a:p>
            <a:pPr marL="0" indent="0">
              <a:buNone/>
            </a:pPr>
            <a:r>
              <a:rPr lang="en-US" dirty="0" smtClean="0"/>
              <a:t>Thank you for joining us today.</a:t>
            </a:r>
            <a:endParaRPr lang="en-US" sz="5600" dirty="0" smtClean="0"/>
          </a:p>
          <a:p>
            <a:endParaRPr lang="en-US" sz="5600" dirty="0"/>
          </a:p>
        </p:txBody>
      </p:sp>
    </p:spTree>
    <p:extLst>
      <p:ext uri="{BB962C8B-B14F-4D97-AF65-F5344CB8AC3E}">
        <p14:creationId xmlns:p14="http://schemas.microsoft.com/office/powerpoint/2010/main" val="12378185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t>Convolutional Neural Networks (CNNs)</a:t>
            </a:r>
            <a:endParaRPr lang="en-US" dirty="0"/>
          </a:p>
        </p:txBody>
      </p:sp>
      <p:sp>
        <p:nvSpPr>
          <p:cNvPr id="3" name="Content Placeholder 2"/>
          <p:cNvSpPr>
            <a:spLocks noGrp="1"/>
          </p:cNvSpPr>
          <p:nvPr>
            <p:ph idx="1"/>
          </p:nvPr>
        </p:nvSpPr>
        <p:spPr/>
        <p:txBody>
          <a:bodyPr>
            <a:normAutofit lnSpcReduction="10000"/>
          </a:bodyPr>
          <a:lstStyle/>
          <a:p>
            <a:pPr marL="0" indent="0">
              <a:buNone/>
            </a:pPr>
            <a:r>
              <a:rPr lang="en-US" sz="2600" b="1" dirty="0" smtClean="0"/>
              <a:t>Limitations:</a:t>
            </a:r>
          </a:p>
          <a:p>
            <a:pPr marL="0" indent="0">
              <a:buNone/>
            </a:pPr>
            <a:endParaRPr lang="en-US" sz="2600" b="1" dirty="0" smtClean="0"/>
          </a:p>
          <a:p>
            <a:r>
              <a:rPr lang="en-US" sz="2600" b="1" dirty="0" smtClean="0"/>
              <a:t>Difficulty in handling sequential data</a:t>
            </a:r>
          </a:p>
          <a:p>
            <a:r>
              <a:rPr lang="en-US" sz="2600" b="1" dirty="0" smtClean="0"/>
              <a:t>Limited ability to focus on important parts of the input</a:t>
            </a:r>
          </a:p>
          <a:p>
            <a:r>
              <a:rPr lang="en-US" sz="2600" b="1" dirty="0" smtClean="0"/>
              <a:t>Challenges in generating realistic data</a:t>
            </a:r>
          </a:p>
          <a:p>
            <a:pPr marL="0" indent="0">
              <a:buNone/>
            </a:pPr>
            <a:endParaRPr lang="en-US" sz="2600" b="1" dirty="0" smtClean="0"/>
          </a:p>
          <a:p>
            <a:pPr marL="0" indent="0">
              <a:buNone/>
            </a:pPr>
            <a:r>
              <a:rPr lang="en-US" sz="2600" b="1" dirty="0" smtClean="0"/>
              <a:t>Examples:</a:t>
            </a:r>
          </a:p>
          <a:p>
            <a:r>
              <a:rPr lang="en-US" sz="2600" b="1" dirty="0" smtClean="0"/>
              <a:t>Temporal changes in satellite imagery</a:t>
            </a:r>
          </a:p>
          <a:p>
            <a:r>
              <a:rPr lang="en-US" sz="2600" b="1" dirty="0" smtClean="0"/>
              <a:t>Image captioning for complex scenes</a:t>
            </a:r>
          </a:p>
          <a:p>
            <a:pPr marL="0" indent="0">
              <a:buNone/>
            </a:pPr>
            <a:r>
              <a:rPr lang="en-US" sz="2600" b="1" dirty="0" smtClean="0"/>
              <a:t> </a:t>
            </a:r>
          </a:p>
        </p:txBody>
      </p:sp>
    </p:spTree>
    <p:extLst>
      <p:ext uri="{BB962C8B-B14F-4D97-AF65-F5344CB8AC3E}">
        <p14:creationId xmlns:p14="http://schemas.microsoft.com/office/powerpoint/2010/main" val="292867849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t>Overview of Advanced AI Techniques</a:t>
            </a:r>
            <a:endParaRPr lang="en-US" dirty="0"/>
          </a:p>
        </p:txBody>
      </p:sp>
      <p:sp>
        <p:nvSpPr>
          <p:cNvPr id="3" name="Content Placeholder 2"/>
          <p:cNvSpPr>
            <a:spLocks noGrp="1"/>
          </p:cNvSpPr>
          <p:nvPr>
            <p:ph idx="1"/>
          </p:nvPr>
        </p:nvSpPr>
        <p:spPr/>
        <p:txBody>
          <a:bodyPr>
            <a:normAutofit/>
          </a:bodyPr>
          <a:lstStyle/>
          <a:p>
            <a:pPr marL="0" indent="0">
              <a:buNone/>
            </a:pPr>
            <a:r>
              <a:rPr lang="en-US" sz="2600" b="1" dirty="0" smtClean="0"/>
              <a:t>Introduction:</a:t>
            </a:r>
          </a:p>
          <a:p>
            <a:pPr marL="0" indent="0">
              <a:buNone/>
            </a:pPr>
            <a:endParaRPr lang="en-US" sz="2600" b="1" dirty="0" smtClean="0"/>
          </a:p>
          <a:p>
            <a:r>
              <a:rPr lang="en-US" sz="2600" b="1" dirty="0" smtClean="0"/>
              <a:t>VAEs: </a:t>
            </a:r>
            <a:r>
              <a:rPr lang="en-US" sz="2600" b="1" dirty="0" err="1" smtClean="0"/>
              <a:t>Variational</a:t>
            </a:r>
            <a:r>
              <a:rPr lang="en-US" sz="2600" b="1" dirty="0" smtClean="0"/>
              <a:t> </a:t>
            </a:r>
            <a:r>
              <a:rPr lang="en-US" sz="2600" b="1" dirty="0" err="1" smtClean="0"/>
              <a:t>Autoencoders</a:t>
            </a:r>
            <a:endParaRPr lang="en-US" sz="2600" b="1" dirty="0" smtClean="0"/>
          </a:p>
          <a:p>
            <a:r>
              <a:rPr lang="en-US" sz="2600" b="1" dirty="0" smtClean="0"/>
              <a:t>GANs: Generative Adversarial Networks</a:t>
            </a:r>
          </a:p>
          <a:p>
            <a:r>
              <a:rPr lang="en-US" sz="2600" b="1" dirty="0" smtClean="0"/>
              <a:t>Attention Mechanisms and Transformers</a:t>
            </a:r>
          </a:p>
          <a:p>
            <a:r>
              <a:rPr lang="en-US" sz="2600" b="1" dirty="0" smtClean="0"/>
              <a:t>U-Net: Convolutional network for image segmentation</a:t>
            </a:r>
          </a:p>
        </p:txBody>
      </p:sp>
    </p:spTree>
    <p:extLst>
      <p:ext uri="{BB962C8B-B14F-4D97-AF65-F5344CB8AC3E}">
        <p14:creationId xmlns:p14="http://schemas.microsoft.com/office/powerpoint/2010/main" val="263567285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t>Overview of Advanced AI Techniques</a:t>
            </a:r>
            <a:endParaRPr lang="en-US" dirty="0"/>
          </a:p>
        </p:txBody>
      </p:sp>
      <p:sp>
        <p:nvSpPr>
          <p:cNvPr id="3" name="Content Placeholder 2"/>
          <p:cNvSpPr>
            <a:spLocks noGrp="1"/>
          </p:cNvSpPr>
          <p:nvPr>
            <p:ph idx="1"/>
          </p:nvPr>
        </p:nvSpPr>
        <p:spPr/>
        <p:txBody>
          <a:bodyPr>
            <a:normAutofit/>
          </a:bodyPr>
          <a:lstStyle/>
          <a:p>
            <a:pPr marL="0" indent="0">
              <a:buNone/>
            </a:pPr>
            <a:r>
              <a:rPr lang="en-US" sz="2600" b="1" dirty="0" smtClean="0"/>
              <a:t>Applications:</a:t>
            </a:r>
          </a:p>
          <a:p>
            <a:pPr marL="0" indent="0">
              <a:buNone/>
            </a:pPr>
            <a:endParaRPr lang="en-US" sz="2600" b="1" dirty="0" smtClean="0"/>
          </a:p>
          <a:p>
            <a:r>
              <a:rPr lang="en-US" sz="2600" b="1" dirty="0" smtClean="0"/>
              <a:t>Enhancing telescope images</a:t>
            </a:r>
          </a:p>
          <a:p>
            <a:r>
              <a:rPr lang="en-US" sz="2600" b="1" dirty="0" smtClean="0"/>
              <a:t>Image captioning</a:t>
            </a:r>
          </a:p>
          <a:p>
            <a:r>
              <a:rPr lang="en-US" sz="2600" b="1" dirty="0" smtClean="0"/>
              <a:t>Segmentation of astronomical images</a:t>
            </a:r>
          </a:p>
        </p:txBody>
      </p:sp>
    </p:spTree>
    <p:extLst>
      <p:ext uri="{BB962C8B-B14F-4D97-AF65-F5344CB8AC3E}">
        <p14:creationId xmlns:p14="http://schemas.microsoft.com/office/powerpoint/2010/main" val="391329790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marL="0" indent="0"/>
            <a:r>
              <a:rPr lang="en-US" sz="3200" b="1" dirty="0" err="1" smtClean="0"/>
              <a:t>Autoencoders</a:t>
            </a:r>
            <a:r>
              <a:rPr lang="en-US" sz="3200" b="1" dirty="0" smtClean="0"/>
              <a:t> and </a:t>
            </a:r>
            <a:r>
              <a:rPr lang="en-US" sz="3200" b="1" dirty="0" err="1" smtClean="0"/>
              <a:t>Denoising</a:t>
            </a:r>
            <a:r>
              <a:rPr lang="en-US" sz="3200" b="1" dirty="0" smtClean="0"/>
              <a:t> </a:t>
            </a:r>
            <a:r>
              <a:rPr lang="en-US" sz="3200" b="1" dirty="0" err="1" smtClean="0"/>
              <a:t>Autoencoders</a:t>
            </a:r>
            <a:r>
              <a:rPr lang="en-US" sz="3200" b="1" dirty="0" smtClean="0"/>
              <a:t/>
            </a:r>
            <a:br>
              <a:rPr lang="en-US" sz="3200" b="1" dirty="0" smtClean="0"/>
            </a:br>
            <a:r>
              <a:rPr lang="en-US" sz="3200" b="1" dirty="0" smtClean="0"/>
              <a:t>Mechanisms</a:t>
            </a:r>
          </a:p>
        </p:txBody>
      </p:sp>
      <p:sp>
        <p:nvSpPr>
          <p:cNvPr id="3" name="Content Placeholder 2"/>
          <p:cNvSpPr>
            <a:spLocks noGrp="1"/>
          </p:cNvSpPr>
          <p:nvPr>
            <p:ph idx="1"/>
          </p:nvPr>
        </p:nvSpPr>
        <p:spPr/>
        <p:txBody>
          <a:bodyPr>
            <a:normAutofit/>
          </a:bodyPr>
          <a:lstStyle/>
          <a:p>
            <a:pPr marL="0" indent="0">
              <a:buNone/>
            </a:pPr>
            <a:endParaRPr lang="en-US" sz="2800" dirty="0" smtClean="0"/>
          </a:p>
          <a:p>
            <a:pPr marL="0" indent="0">
              <a:buNone/>
            </a:pPr>
            <a:r>
              <a:rPr lang="en-US" sz="2800" dirty="0" err="1" smtClean="0"/>
              <a:t>Autoencoders</a:t>
            </a:r>
            <a:r>
              <a:rPr lang="en-US" sz="2800" dirty="0" smtClean="0"/>
              <a:t>:</a:t>
            </a:r>
          </a:p>
          <a:p>
            <a:endParaRPr lang="en-US" sz="2800" dirty="0" smtClean="0"/>
          </a:p>
          <a:p>
            <a:r>
              <a:rPr lang="en-US" sz="2800" dirty="0" smtClean="0"/>
              <a:t>Unsupervised learning</a:t>
            </a:r>
          </a:p>
          <a:p>
            <a:r>
              <a:rPr lang="en-US" sz="2800" dirty="0" smtClean="0"/>
              <a:t>Feature learning and dimensionality reduction</a:t>
            </a:r>
            <a:endParaRPr lang="en-US" sz="2800" dirty="0"/>
          </a:p>
          <a:p>
            <a:pPr marL="0" indent="0">
              <a:buNone/>
            </a:pPr>
            <a:endParaRPr lang="en-US" sz="2800" dirty="0" smtClean="0"/>
          </a:p>
          <a:p>
            <a:pPr lvl="1"/>
            <a:endParaRPr lang="en-US" sz="2400" dirty="0" smtClean="0"/>
          </a:p>
          <a:p>
            <a:endParaRPr lang="en-US" sz="2800" dirty="0" smtClean="0"/>
          </a:p>
        </p:txBody>
      </p:sp>
    </p:spTree>
    <p:extLst>
      <p:ext uri="{BB962C8B-B14F-4D97-AF65-F5344CB8AC3E}">
        <p14:creationId xmlns:p14="http://schemas.microsoft.com/office/powerpoint/2010/main" val="291344407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err="1" smtClean="0"/>
              <a:t>Denoising</a:t>
            </a:r>
            <a:r>
              <a:rPr lang="en-US" sz="3200" dirty="0" smtClean="0"/>
              <a:t> </a:t>
            </a:r>
            <a:r>
              <a:rPr lang="en-US" sz="3200" dirty="0" err="1" smtClean="0"/>
              <a:t>Autoencoders</a:t>
            </a:r>
            <a:r>
              <a:rPr lang="en-US" sz="3200" dirty="0" smtClean="0"/>
              <a:t>:</a:t>
            </a:r>
            <a:br>
              <a:rPr lang="en-US" sz="3200" dirty="0" smtClean="0"/>
            </a:br>
            <a:endParaRPr lang="en-US" sz="3200" b="1" dirty="0" smtClean="0"/>
          </a:p>
        </p:txBody>
      </p:sp>
      <p:sp>
        <p:nvSpPr>
          <p:cNvPr id="3" name="Content Placeholder 2"/>
          <p:cNvSpPr>
            <a:spLocks noGrp="1"/>
          </p:cNvSpPr>
          <p:nvPr>
            <p:ph idx="1"/>
          </p:nvPr>
        </p:nvSpPr>
        <p:spPr/>
        <p:txBody>
          <a:bodyPr>
            <a:normAutofit/>
          </a:bodyPr>
          <a:lstStyle/>
          <a:p>
            <a:pPr marL="0" indent="0">
              <a:buNone/>
            </a:pPr>
            <a:endParaRPr lang="en-US" sz="2800" dirty="0" smtClean="0"/>
          </a:p>
          <a:p>
            <a:r>
              <a:rPr lang="en-US" sz="2800" dirty="0" smtClean="0"/>
              <a:t>Learning to reconstruct input from noisy versions</a:t>
            </a:r>
          </a:p>
          <a:p>
            <a:r>
              <a:rPr lang="en-US" sz="2800" dirty="0" smtClean="0"/>
              <a:t>Enhancing image quality</a:t>
            </a:r>
          </a:p>
          <a:p>
            <a:pPr lvl="1"/>
            <a:endParaRPr lang="en-US" sz="2400" dirty="0" smtClean="0"/>
          </a:p>
          <a:p>
            <a:endParaRPr lang="en-US" sz="2800" dirty="0" smtClean="0"/>
          </a:p>
        </p:txBody>
      </p:sp>
    </p:spTree>
    <p:extLst>
      <p:ext uri="{BB962C8B-B14F-4D97-AF65-F5344CB8AC3E}">
        <p14:creationId xmlns:p14="http://schemas.microsoft.com/office/powerpoint/2010/main" val="116956630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err="1" smtClean="0"/>
              <a:t>Variational</a:t>
            </a:r>
            <a:r>
              <a:rPr lang="en-US" b="1" dirty="0" smtClean="0"/>
              <a:t> </a:t>
            </a:r>
            <a:r>
              <a:rPr lang="en-US" b="1" dirty="0" err="1" smtClean="0"/>
              <a:t>Autoencoders</a:t>
            </a:r>
            <a:r>
              <a:rPr lang="en-US" b="1" dirty="0" smtClean="0"/>
              <a:t> (VAEs)</a:t>
            </a:r>
            <a:endParaRPr lang="en-US" dirty="0"/>
          </a:p>
        </p:txBody>
      </p:sp>
      <p:sp>
        <p:nvSpPr>
          <p:cNvPr id="3" name="Content Placeholder 2"/>
          <p:cNvSpPr>
            <a:spLocks noGrp="1"/>
          </p:cNvSpPr>
          <p:nvPr>
            <p:ph idx="1"/>
          </p:nvPr>
        </p:nvSpPr>
        <p:spPr/>
        <p:txBody>
          <a:bodyPr>
            <a:normAutofit/>
          </a:bodyPr>
          <a:lstStyle/>
          <a:p>
            <a:pPr marL="0" indent="0">
              <a:buNone/>
            </a:pPr>
            <a:r>
              <a:rPr lang="en-US" sz="2800" b="1" dirty="0" smtClean="0"/>
              <a:t>Theoretical Background:</a:t>
            </a:r>
          </a:p>
          <a:p>
            <a:r>
              <a:rPr lang="en-US" sz="2800" dirty="0" smtClean="0"/>
              <a:t>Latent</a:t>
            </a:r>
            <a:r>
              <a:rPr lang="en-US" sz="2400" dirty="0" smtClean="0"/>
              <a:t> </a:t>
            </a:r>
            <a:r>
              <a:rPr lang="en-US" sz="3000" dirty="0" smtClean="0"/>
              <a:t>space representation</a:t>
            </a:r>
          </a:p>
          <a:p>
            <a:r>
              <a:rPr lang="en-US" sz="2800" dirty="0" smtClean="0"/>
              <a:t>Probabilistic graphical models</a:t>
            </a:r>
          </a:p>
          <a:p>
            <a:pPr marL="0" indent="0">
              <a:buNone/>
            </a:pPr>
            <a:r>
              <a:rPr lang="en-US" sz="2800" b="1" dirty="0" smtClean="0"/>
              <a:t>Diagram 4.  Architecture of a VAE.</a:t>
            </a:r>
            <a:endParaRPr lang="en-US" sz="2800" b="1"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8600" y="3810000"/>
            <a:ext cx="7239000" cy="2837385"/>
          </a:xfrm>
          <a:prstGeom prst="rect">
            <a:avLst/>
          </a:prstGeom>
        </p:spPr>
      </p:pic>
    </p:spTree>
    <p:extLst>
      <p:ext uri="{BB962C8B-B14F-4D97-AF65-F5344CB8AC3E}">
        <p14:creationId xmlns:p14="http://schemas.microsoft.com/office/powerpoint/2010/main" val="135325996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smtClean="0"/>
              <a:t>Concept of Latent Space</a:t>
            </a:r>
          </a:p>
        </p:txBody>
      </p:sp>
      <p:sp>
        <p:nvSpPr>
          <p:cNvPr id="3" name="Content Placeholder 2"/>
          <p:cNvSpPr>
            <a:spLocks noGrp="1"/>
          </p:cNvSpPr>
          <p:nvPr>
            <p:ph idx="1"/>
          </p:nvPr>
        </p:nvSpPr>
        <p:spPr/>
        <p:txBody>
          <a:bodyPr>
            <a:normAutofit/>
          </a:bodyPr>
          <a:lstStyle/>
          <a:p>
            <a:pPr marL="0" indent="0">
              <a:buNone/>
            </a:pPr>
            <a:r>
              <a:rPr lang="en-US" sz="2800" b="1" dirty="0" smtClean="0"/>
              <a:t>Theoretical Background:</a:t>
            </a:r>
          </a:p>
          <a:p>
            <a:pPr marL="0" indent="0">
              <a:buNone/>
            </a:pPr>
            <a:endParaRPr lang="en-US" sz="2800" dirty="0"/>
          </a:p>
          <a:p>
            <a:r>
              <a:rPr lang="en-US" sz="2800" dirty="0" smtClean="0"/>
              <a:t>Latent</a:t>
            </a:r>
            <a:r>
              <a:rPr lang="en-US" sz="2400" dirty="0" smtClean="0"/>
              <a:t> </a:t>
            </a:r>
            <a:r>
              <a:rPr lang="en-US" sz="3000" dirty="0" smtClean="0"/>
              <a:t>space representation</a:t>
            </a:r>
          </a:p>
          <a:p>
            <a:r>
              <a:rPr lang="en-US" sz="2800" dirty="0" smtClean="0"/>
              <a:t>Probabilistic graphical models</a:t>
            </a:r>
            <a:endParaRPr lang="en-US" sz="2800" dirty="0"/>
          </a:p>
        </p:txBody>
      </p:sp>
    </p:spTree>
    <p:extLst>
      <p:ext uri="{BB962C8B-B14F-4D97-AF65-F5344CB8AC3E}">
        <p14:creationId xmlns:p14="http://schemas.microsoft.com/office/powerpoint/2010/main" val="198303315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smtClean="0"/>
              <a:t>Concept of Latent Space</a:t>
            </a:r>
          </a:p>
        </p:txBody>
      </p:sp>
      <p:sp>
        <p:nvSpPr>
          <p:cNvPr id="3" name="Content Placeholder 2"/>
          <p:cNvSpPr>
            <a:spLocks noGrp="1"/>
          </p:cNvSpPr>
          <p:nvPr>
            <p:ph idx="1"/>
          </p:nvPr>
        </p:nvSpPr>
        <p:spPr/>
        <p:txBody>
          <a:bodyPr>
            <a:normAutofit fontScale="92500"/>
          </a:bodyPr>
          <a:lstStyle/>
          <a:p>
            <a:pPr marL="0" indent="0">
              <a:buNone/>
            </a:pPr>
            <a:r>
              <a:rPr lang="en-US" sz="2800" b="1" dirty="0" smtClean="0"/>
              <a:t>Latent Representation:</a:t>
            </a:r>
          </a:p>
          <a:p>
            <a:pPr marL="0" indent="0">
              <a:buNone/>
            </a:pPr>
            <a:endParaRPr lang="en-US" sz="2800" b="1" dirty="0" smtClean="0"/>
          </a:p>
          <a:p>
            <a:r>
              <a:rPr lang="en-US" sz="2800" dirty="0" smtClean="0"/>
              <a:t>Latent space refers to a compressed representation of the input data. Instead of representing data in its original high-dimensional form, latent space captures the most important features in a lower-dimensional form.</a:t>
            </a:r>
          </a:p>
          <a:p>
            <a:r>
              <a:rPr lang="en-US" sz="2800" dirty="0" smtClean="0"/>
              <a:t>The idea is to map the input data into a space where similar data points are closer together, and different data points are farther apart. This space is learned during the training process.</a:t>
            </a:r>
            <a:endParaRPr lang="en-US" sz="2800" dirty="0"/>
          </a:p>
        </p:txBody>
      </p:sp>
    </p:spTree>
    <p:extLst>
      <p:ext uri="{BB962C8B-B14F-4D97-AF65-F5344CB8AC3E}">
        <p14:creationId xmlns:p14="http://schemas.microsoft.com/office/powerpoint/2010/main" val="110749877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smtClean="0"/>
              <a:t>Encoding and Decoding</a:t>
            </a:r>
          </a:p>
        </p:txBody>
      </p:sp>
      <p:sp>
        <p:nvSpPr>
          <p:cNvPr id="3" name="Content Placeholder 2"/>
          <p:cNvSpPr>
            <a:spLocks noGrp="1"/>
          </p:cNvSpPr>
          <p:nvPr>
            <p:ph idx="1"/>
          </p:nvPr>
        </p:nvSpPr>
        <p:spPr/>
        <p:txBody>
          <a:bodyPr>
            <a:normAutofit lnSpcReduction="10000"/>
          </a:bodyPr>
          <a:lstStyle/>
          <a:p>
            <a:pPr marL="0" indent="0">
              <a:buNone/>
            </a:pPr>
            <a:r>
              <a:rPr lang="en-US" sz="2800" b="1" dirty="0" smtClean="0"/>
              <a:t>Encoder:</a:t>
            </a:r>
          </a:p>
          <a:p>
            <a:pPr marL="0" indent="0">
              <a:buNone/>
            </a:pPr>
            <a:endParaRPr lang="en-US" sz="2800" b="1" dirty="0" smtClean="0"/>
          </a:p>
          <a:p>
            <a:r>
              <a:rPr lang="en-US" sz="2800" dirty="0" smtClean="0"/>
              <a:t>The encoder is a neural network that takes the input data and compresses it into the latent space.</a:t>
            </a:r>
          </a:p>
          <a:p>
            <a:r>
              <a:rPr lang="en-US" sz="2800" dirty="0" smtClean="0"/>
              <a:t>For example, in the case of images, the encoder might map a high-dimensional image (e.g., 28x28 pixels, which is 784 dimensions) into a lower-dimensional latent vector (e.g., 2 or 10 dimensions).</a:t>
            </a:r>
          </a:p>
          <a:p>
            <a:r>
              <a:rPr lang="en-US" sz="2800" dirty="0" smtClean="0"/>
              <a:t>The encoder learns to capture the essential features of the data, discarding the less important details.</a:t>
            </a:r>
            <a:endParaRPr lang="en-US" sz="2800" dirty="0"/>
          </a:p>
        </p:txBody>
      </p:sp>
    </p:spTree>
    <p:extLst>
      <p:ext uri="{BB962C8B-B14F-4D97-AF65-F5344CB8AC3E}">
        <p14:creationId xmlns:p14="http://schemas.microsoft.com/office/powerpoint/2010/main" val="221966948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smtClean="0"/>
              <a:t>Encoding and Decoding</a:t>
            </a:r>
          </a:p>
        </p:txBody>
      </p:sp>
      <p:sp>
        <p:nvSpPr>
          <p:cNvPr id="3" name="Content Placeholder 2"/>
          <p:cNvSpPr>
            <a:spLocks noGrp="1"/>
          </p:cNvSpPr>
          <p:nvPr>
            <p:ph idx="1"/>
          </p:nvPr>
        </p:nvSpPr>
        <p:spPr/>
        <p:txBody>
          <a:bodyPr>
            <a:normAutofit lnSpcReduction="10000"/>
          </a:bodyPr>
          <a:lstStyle/>
          <a:p>
            <a:pPr marL="0" indent="0">
              <a:buNone/>
            </a:pPr>
            <a:r>
              <a:rPr lang="en-US" sz="2800" b="1" dirty="0" smtClean="0"/>
              <a:t>Latent Vector:</a:t>
            </a:r>
          </a:p>
          <a:p>
            <a:pPr marL="0" indent="0">
              <a:buNone/>
            </a:pPr>
            <a:endParaRPr lang="en-US" sz="2800" b="1" dirty="0" smtClean="0"/>
          </a:p>
          <a:p>
            <a:r>
              <a:rPr lang="en-US" sz="2800" dirty="0" smtClean="0"/>
              <a:t>The output of the encoder is a latent vector, which represents the input data in the latent space. Each point in the latent space corresponds to a different feature or characteristic of the input data.</a:t>
            </a:r>
          </a:p>
          <a:p>
            <a:r>
              <a:rPr lang="en-US" sz="2800" dirty="0" smtClean="0"/>
              <a:t>In a VAE, the latent vector is typically represented by a mean vector and a variance vector, indicating the distribution from which to sample the latent variables.</a:t>
            </a:r>
            <a:endParaRPr lang="en-US" sz="2800" dirty="0"/>
          </a:p>
        </p:txBody>
      </p:sp>
    </p:spTree>
    <p:extLst>
      <p:ext uri="{BB962C8B-B14F-4D97-AF65-F5344CB8AC3E}">
        <p14:creationId xmlns:p14="http://schemas.microsoft.com/office/powerpoint/2010/main" val="333309823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3" name="Content Placeholder 2"/>
          <p:cNvSpPr>
            <a:spLocks noGrp="1"/>
          </p:cNvSpPr>
          <p:nvPr>
            <p:ph idx="1"/>
          </p:nvPr>
        </p:nvSpPr>
        <p:spPr/>
        <p:txBody>
          <a:bodyPr>
            <a:normAutofit fontScale="92500" lnSpcReduction="20000"/>
          </a:bodyPr>
          <a:lstStyle/>
          <a:p>
            <a:pPr marL="0" indent="0">
              <a:buNone/>
            </a:pPr>
            <a:endParaRPr lang="en-US" sz="5600" dirty="0" smtClean="0"/>
          </a:p>
          <a:p>
            <a:r>
              <a:rPr lang="en-US" b="1" dirty="0" smtClean="0"/>
              <a:t>Introduce advanced AI algorithms for image analysis:</a:t>
            </a:r>
            <a:endParaRPr lang="en-US" dirty="0" smtClean="0"/>
          </a:p>
          <a:p>
            <a:pPr lvl="1"/>
            <a:r>
              <a:rPr lang="en-US" dirty="0" smtClean="0"/>
              <a:t>Today, we will explore some of the more advanced techniques in AI that are particularly useful for analyzing images, especially from space telescopes.</a:t>
            </a:r>
          </a:p>
          <a:p>
            <a:r>
              <a:rPr lang="en-US" b="1" dirty="0" smtClean="0"/>
              <a:t>Discuss practical applications in space telescope data analysis:</a:t>
            </a:r>
            <a:endParaRPr lang="en-US" dirty="0" smtClean="0"/>
          </a:p>
          <a:p>
            <a:pPr lvl="1"/>
            <a:r>
              <a:rPr lang="en-US" dirty="0" smtClean="0"/>
              <a:t>We will look at how these advanced algorithms are applied in real-world scenarios, particularly in analyzing data from space telescopes.</a:t>
            </a:r>
          </a:p>
          <a:p>
            <a:endParaRPr lang="en-US" sz="5600" dirty="0" smtClean="0"/>
          </a:p>
          <a:p>
            <a:endParaRPr lang="en-US" sz="5600" dirty="0"/>
          </a:p>
        </p:txBody>
      </p:sp>
    </p:spTree>
    <p:extLst>
      <p:ext uri="{BB962C8B-B14F-4D97-AF65-F5344CB8AC3E}">
        <p14:creationId xmlns:p14="http://schemas.microsoft.com/office/powerpoint/2010/main" val="110143541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smtClean="0"/>
              <a:t>Encoding and Decoding</a:t>
            </a:r>
          </a:p>
        </p:txBody>
      </p:sp>
      <p:sp>
        <p:nvSpPr>
          <p:cNvPr id="3" name="Content Placeholder 2"/>
          <p:cNvSpPr>
            <a:spLocks noGrp="1"/>
          </p:cNvSpPr>
          <p:nvPr>
            <p:ph idx="1"/>
          </p:nvPr>
        </p:nvSpPr>
        <p:spPr/>
        <p:txBody>
          <a:bodyPr>
            <a:normAutofit lnSpcReduction="10000"/>
          </a:bodyPr>
          <a:lstStyle/>
          <a:p>
            <a:pPr marL="0" indent="0">
              <a:buNone/>
            </a:pPr>
            <a:r>
              <a:rPr lang="en-US" sz="2800" b="1" dirty="0" smtClean="0"/>
              <a:t>Decoder:</a:t>
            </a:r>
          </a:p>
          <a:p>
            <a:pPr marL="0" indent="0">
              <a:buNone/>
            </a:pPr>
            <a:endParaRPr lang="en-US" sz="2800" b="1" dirty="0" smtClean="0"/>
          </a:p>
          <a:p>
            <a:pPr marL="0" indent="0">
              <a:buNone/>
            </a:pPr>
            <a:r>
              <a:rPr lang="en-US" sz="2800" dirty="0" smtClean="0"/>
              <a:t>The decoder is another neural network that takes the latent vector and reconstructs the original data.</a:t>
            </a:r>
          </a:p>
          <a:p>
            <a:pPr marL="0" indent="0">
              <a:buNone/>
            </a:pPr>
            <a:r>
              <a:rPr lang="en-US" sz="2800" dirty="0" smtClean="0"/>
              <a:t>The decoder learns to interpret the compressed information and generate data that resembles the original input.</a:t>
            </a:r>
          </a:p>
          <a:p>
            <a:pPr marL="0" indent="0">
              <a:buNone/>
            </a:pPr>
            <a:r>
              <a:rPr lang="en-US" sz="2800" dirty="0" smtClean="0"/>
              <a:t>The goal of the decoder is to minimize the difference between the original input data and the reconstructed data.</a:t>
            </a:r>
            <a:endParaRPr lang="en-US" sz="2800" dirty="0"/>
          </a:p>
        </p:txBody>
      </p:sp>
    </p:spTree>
    <p:extLst>
      <p:ext uri="{BB962C8B-B14F-4D97-AF65-F5344CB8AC3E}">
        <p14:creationId xmlns:p14="http://schemas.microsoft.com/office/powerpoint/2010/main" val="87782671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err="1" smtClean="0"/>
              <a:t>Variational</a:t>
            </a:r>
            <a:r>
              <a:rPr lang="en-US" b="1" dirty="0" smtClean="0"/>
              <a:t> </a:t>
            </a:r>
            <a:r>
              <a:rPr lang="en-US" b="1" dirty="0" err="1" smtClean="0"/>
              <a:t>Autoencoders</a:t>
            </a:r>
            <a:r>
              <a:rPr lang="en-US" b="1" dirty="0" smtClean="0"/>
              <a:t> (VAEs)</a:t>
            </a:r>
            <a:br>
              <a:rPr lang="en-US" b="1" dirty="0" smtClean="0"/>
            </a:br>
            <a:endParaRPr lang="en-US" b="1" dirty="0" smtClean="0"/>
          </a:p>
        </p:txBody>
      </p:sp>
      <p:sp>
        <p:nvSpPr>
          <p:cNvPr id="3" name="Content Placeholder 2"/>
          <p:cNvSpPr>
            <a:spLocks noGrp="1"/>
          </p:cNvSpPr>
          <p:nvPr>
            <p:ph idx="1"/>
          </p:nvPr>
        </p:nvSpPr>
        <p:spPr/>
        <p:txBody>
          <a:bodyPr>
            <a:normAutofit fontScale="92500" lnSpcReduction="10000"/>
          </a:bodyPr>
          <a:lstStyle/>
          <a:p>
            <a:pPr marL="0" indent="0">
              <a:buNone/>
            </a:pPr>
            <a:r>
              <a:rPr lang="en-US" sz="2800" b="1" dirty="0" smtClean="0"/>
              <a:t>Probabilistic Nature:</a:t>
            </a:r>
          </a:p>
          <a:p>
            <a:pPr marL="0" indent="0">
              <a:buNone/>
            </a:pPr>
            <a:endParaRPr lang="en-US" sz="2800" b="1" dirty="0" smtClean="0"/>
          </a:p>
          <a:p>
            <a:r>
              <a:rPr lang="en-US" sz="2800" dirty="0" smtClean="0"/>
              <a:t>In VAEs, the encoder does not just produce a single point in the latent space but a distribution (mean and variance). This allows for the sampling of different points from this distribution, enabling the generation of new, similar data points.</a:t>
            </a:r>
          </a:p>
          <a:p>
            <a:r>
              <a:rPr lang="en-US" sz="2800" dirty="0" smtClean="0"/>
              <a:t>The loss function in VAEs includes a reconstruction loss (difference between original and reconstructed data) and a regularization loss (ensuring the latent space distribution is close to a standard normal distribution).</a:t>
            </a:r>
            <a:endParaRPr lang="en-US" sz="2800" dirty="0"/>
          </a:p>
        </p:txBody>
      </p:sp>
    </p:spTree>
    <p:extLst>
      <p:ext uri="{BB962C8B-B14F-4D97-AF65-F5344CB8AC3E}">
        <p14:creationId xmlns:p14="http://schemas.microsoft.com/office/powerpoint/2010/main" val="289758586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marL="0" indent="0"/>
            <a:r>
              <a:rPr lang="en-US" b="1" dirty="0" smtClean="0"/>
              <a:t>Visualizing Latent Space</a:t>
            </a:r>
          </a:p>
        </p:txBody>
      </p:sp>
      <p:sp>
        <p:nvSpPr>
          <p:cNvPr id="3" name="Content Placeholder 2"/>
          <p:cNvSpPr>
            <a:spLocks noGrp="1"/>
          </p:cNvSpPr>
          <p:nvPr>
            <p:ph idx="1"/>
          </p:nvPr>
        </p:nvSpPr>
        <p:spPr/>
        <p:txBody>
          <a:bodyPr>
            <a:normAutofit/>
          </a:bodyPr>
          <a:lstStyle/>
          <a:p>
            <a:pPr marL="0" indent="0">
              <a:buNone/>
            </a:pPr>
            <a:r>
              <a:rPr lang="en-US" sz="2800" b="1" dirty="0" smtClean="0"/>
              <a:t>Diagram 5.  A simple representation of Latent Spaces. </a:t>
            </a:r>
          </a:p>
          <a:p>
            <a:pPr marL="0" indent="0">
              <a:buNone/>
            </a:pPr>
            <a:endParaRPr lang="en-US" sz="2800" b="1" dirty="0"/>
          </a:p>
          <a:p>
            <a:pPr marL="0" indent="0">
              <a:buNone/>
            </a:pPr>
            <a:endParaRPr lang="en-US" sz="2800" b="1" dirty="0"/>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52600" y="2362200"/>
            <a:ext cx="5333999" cy="3432219"/>
          </a:xfrm>
          <a:prstGeom prst="rect">
            <a:avLst/>
          </a:prstGeom>
        </p:spPr>
      </p:pic>
    </p:spTree>
    <p:extLst>
      <p:ext uri="{BB962C8B-B14F-4D97-AF65-F5344CB8AC3E}">
        <p14:creationId xmlns:p14="http://schemas.microsoft.com/office/powerpoint/2010/main" val="358387312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marL="0" indent="0"/>
            <a:r>
              <a:rPr lang="en-US" b="1" dirty="0" smtClean="0"/>
              <a:t>Visualizing Latent Space</a:t>
            </a:r>
          </a:p>
        </p:txBody>
      </p:sp>
      <p:sp>
        <p:nvSpPr>
          <p:cNvPr id="3" name="Content Placeholder 2"/>
          <p:cNvSpPr>
            <a:spLocks noGrp="1"/>
          </p:cNvSpPr>
          <p:nvPr>
            <p:ph idx="1"/>
          </p:nvPr>
        </p:nvSpPr>
        <p:spPr/>
        <p:txBody>
          <a:bodyPr>
            <a:normAutofit lnSpcReduction="10000"/>
          </a:bodyPr>
          <a:lstStyle/>
          <a:p>
            <a:pPr marL="0" indent="0">
              <a:buNone/>
            </a:pPr>
            <a:r>
              <a:rPr lang="en-US" sz="2800" b="1" dirty="0" smtClean="0"/>
              <a:t>Manifold Learning:</a:t>
            </a:r>
          </a:p>
          <a:p>
            <a:r>
              <a:rPr lang="en-US" sz="2800" dirty="0" smtClean="0"/>
              <a:t>Latent spaces can be visualized as manifolds where each point corresponds to a possible input data point. For example, in the case of images, each point in the latent space might correspond to a different variation of the image (e.g., different rotations or scales).</a:t>
            </a:r>
          </a:p>
          <a:p>
            <a:r>
              <a:rPr lang="en-US" sz="2800" dirty="0" smtClean="0"/>
              <a:t>By navigating through the latent space, we can generate variations of the input data, which is particularly useful for tasks like data augmentation.</a:t>
            </a:r>
            <a:endParaRPr lang="en-US" sz="2800" dirty="0"/>
          </a:p>
        </p:txBody>
      </p:sp>
    </p:spTree>
    <p:extLst>
      <p:ext uri="{BB962C8B-B14F-4D97-AF65-F5344CB8AC3E}">
        <p14:creationId xmlns:p14="http://schemas.microsoft.com/office/powerpoint/2010/main" val="240955976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marL="0" indent="0"/>
            <a:r>
              <a:rPr lang="en-US" dirty="0" smtClean="0"/>
              <a:t>Case Study</a:t>
            </a:r>
          </a:p>
        </p:txBody>
      </p:sp>
      <p:sp>
        <p:nvSpPr>
          <p:cNvPr id="3" name="Content Placeholder 2"/>
          <p:cNvSpPr>
            <a:spLocks noGrp="1"/>
          </p:cNvSpPr>
          <p:nvPr>
            <p:ph idx="1"/>
          </p:nvPr>
        </p:nvSpPr>
        <p:spPr/>
        <p:txBody>
          <a:bodyPr>
            <a:normAutofit/>
          </a:bodyPr>
          <a:lstStyle/>
          <a:p>
            <a:pPr marL="0" indent="0">
              <a:buNone/>
            </a:pPr>
            <a:endParaRPr lang="en-US" sz="2800" dirty="0" smtClean="0"/>
          </a:p>
          <a:p>
            <a:r>
              <a:rPr lang="en-US" sz="2800" dirty="0" smtClean="0"/>
              <a:t>Generating galaxy shapes from redshift images</a:t>
            </a:r>
          </a:p>
          <a:p>
            <a:endParaRPr lang="en-US" sz="2800" dirty="0"/>
          </a:p>
          <a:p>
            <a:pPr marL="0" indent="0">
              <a:buNone/>
            </a:pPr>
            <a:endParaRPr lang="en-US" sz="2800" dirty="0"/>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442720" y="2796540"/>
            <a:ext cx="3251200" cy="2133600"/>
          </a:xfrm>
          <a:prstGeom prst="rect">
            <a:avLst/>
          </a:prstGeom>
        </p:spPr>
      </p:pic>
      <p:sp>
        <p:nvSpPr>
          <p:cNvPr id="5" name="AutoShape 2" descr="https://private-user-images.githubusercontent.com/104883058/251915330-90866624-5237-481e-842e-ea6a74cca991.gif?jwt=eyJhbGciOiJIUzI1NiIsInR5cCI6IkpXVCJ9.eyJpc3MiOiJnaXRodWIuY29tIiwiYXVkIjoicmF3LmdpdGh1YnVzZXJjb250ZW50LmNvbSIsImtleSI6ImtleTUiLCJleHAiOjE3MTgwOTE4MzgsIm5iZiI6MTcxODA5MTUzOCwicGF0aCI6Ii8xMDQ4ODMwNTgvMjUxOTE1MzMwLTkwODY2NjI0LTUyMzctNDgxZS04NDJlLWVhNmE3NGNjYTk5MS5naWY_WC1BbXotQWxnb3JpdGhtPUFXUzQtSE1BQy1TSEEyNTYmWC1BbXotQ3JlZGVudGlhbD1BS0lBVkNPRFlMU0E1M1BRSzRaQSUyRjIwMjQwNjExJTJGdXMtZWFzdC0xJTJGczMlMkZhd3M0X3JlcXVlc3QmWC1BbXotRGF0ZT0yMDI0MDYxMVQwNzM4NThaJlgtQW16LUV4cGlyZXM9MzAwJlgtQW16LVNpZ25hdHVyZT03M2FlZmIzMDBmNzMwYzBhYjRhYmRmODU1YzE1NTZjNTc3OGQ1NWIwNzhjODNhNjQ3ZWY5MjM4OTVkNGE3MTVhJlgtQW16LVNpZ25lZEhlYWRlcnM9aG9zdCZhY3Rvcl9pZD0wJmtleV9pZD0wJnJlcG9faWQ9MCJ9.blCs1LuR67nMFtOXX8bCV0zyl_AhczwBfi6YSI9GG1k"/>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27"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81600" y="2743200"/>
            <a:ext cx="3200400" cy="2209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3697797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0" indent="0"/>
            <a:r>
              <a:rPr lang="en-US" b="1" dirty="0" smtClean="0"/>
              <a:t>Generative Adversarial Networks (GANs)</a:t>
            </a:r>
          </a:p>
        </p:txBody>
      </p:sp>
      <p:sp>
        <p:nvSpPr>
          <p:cNvPr id="3" name="Content Placeholder 2"/>
          <p:cNvSpPr>
            <a:spLocks noGrp="1"/>
          </p:cNvSpPr>
          <p:nvPr>
            <p:ph idx="1"/>
          </p:nvPr>
        </p:nvSpPr>
        <p:spPr/>
        <p:txBody>
          <a:bodyPr>
            <a:normAutofit/>
          </a:bodyPr>
          <a:lstStyle/>
          <a:p>
            <a:pPr marL="0" indent="0">
              <a:buNone/>
            </a:pPr>
            <a:endParaRPr lang="en-US" sz="2800" dirty="0" smtClean="0"/>
          </a:p>
          <a:p>
            <a:r>
              <a:rPr lang="en-US" sz="2800" dirty="0" smtClean="0"/>
              <a:t>Adversarial training</a:t>
            </a:r>
          </a:p>
          <a:p>
            <a:pPr lvl="1"/>
            <a:r>
              <a:rPr lang="en-US" sz="2400" dirty="0" smtClean="0"/>
              <a:t>Generator and discriminator networks</a:t>
            </a:r>
          </a:p>
          <a:p>
            <a:r>
              <a:rPr lang="en-US" sz="2800" dirty="0" smtClean="0"/>
              <a:t>Applications:</a:t>
            </a:r>
          </a:p>
          <a:p>
            <a:pPr lvl="1"/>
            <a:r>
              <a:rPr lang="en-US" sz="2400" dirty="0" smtClean="0"/>
              <a:t>Image synthesis</a:t>
            </a:r>
          </a:p>
          <a:p>
            <a:pPr lvl="1"/>
            <a:r>
              <a:rPr lang="en-US" sz="2400" dirty="0" smtClean="0"/>
              <a:t>Style transfer</a:t>
            </a:r>
          </a:p>
          <a:p>
            <a:pPr lvl="1"/>
            <a:r>
              <a:rPr lang="en-US" sz="2400" dirty="0" smtClean="0"/>
              <a:t>Data augmentation</a:t>
            </a:r>
          </a:p>
          <a:p>
            <a:r>
              <a:rPr lang="en-US" sz="2800" dirty="0" smtClean="0"/>
              <a:t>Example:</a:t>
            </a:r>
          </a:p>
          <a:p>
            <a:pPr lvl="1"/>
            <a:r>
              <a:rPr lang="en-US" sz="2400" dirty="0" smtClean="0"/>
              <a:t>Creating realistic images of astronomical phenomena.</a:t>
            </a:r>
            <a:endParaRPr lang="en-US" sz="2400" dirty="0"/>
          </a:p>
        </p:txBody>
      </p:sp>
    </p:spTree>
    <p:extLst>
      <p:ext uri="{BB962C8B-B14F-4D97-AF65-F5344CB8AC3E}">
        <p14:creationId xmlns:p14="http://schemas.microsoft.com/office/powerpoint/2010/main" val="389279744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0" indent="0"/>
            <a:r>
              <a:rPr lang="en-US" b="1" dirty="0" smtClean="0"/>
              <a:t>Generative Adversarial Networks (GANs)</a:t>
            </a:r>
          </a:p>
        </p:txBody>
      </p:sp>
      <p:sp>
        <p:nvSpPr>
          <p:cNvPr id="3" name="Content Placeholder 2"/>
          <p:cNvSpPr>
            <a:spLocks noGrp="1"/>
          </p:cNvSpPr>
          <p:nvPr>
            <p:ph idx="1"/>
          </p:nvPr>
        </p:nvSpPr>
        <p:spPr/>
        <p:txBody>
          <a:bodyPr>
            <a:normAutofit/>
          </a:bodyPr>
          <a:lstStyle/>
          <a:p>
            <a:pPr marL="0" indent="0">
              <a:buNone/>
            </a:pPr>
            <a:endParaRPr lang="en-US" sz="2800" dirty="0" smtClean="0"/>
          </a:p>
          <a:p>
            <a:pPr marL="0" indent="0">
              <a:buNone/>
            </a:pPr>
            <a:endParaRPr lang="en-US" sz="2800" dirty="0" smtClean="0"/>
          </a:p>
          <a:p>
            <a:pPr lvl="1"/>
            <a:endParaRPr lang="en-US" sz="2400" dirty="0" smtClean="0"/>
          </a:p>
          <a:p>
            <a:endParaRPr lang="en-US" sz="2800" dirty="0" smtClean="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6800" y="1524000"/>
            <a:ext cx="7077229" cy="4696759"/>
          </a:xfrm>
          <a:prstGeom prst="rect">
            <a:avLst/>
          </a:prstGeom>
        </p:spPr>
      </p:pic>
    </p:spTree>
    <p:extLst>
      <p:ext uri="{BB962C8B-B14F-4D97-AF65-F5344CB8AC3E}">
        <p14:creationId xmlns:p14="http://schemas.microsoft.com/office/powerpoint/2010/main" val="3673687669"/>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0" indent="0"/>
            <a:r>
              <a:rPr lang="en-US" b="1" dirty="0" smtClean="0"/>
              <a:t>Generative Adversarial Networks (GANs)</a:t>
            </a:r>
          </a:p>
        </p:txBody>
      </p:sp>
      <p:sp>
        <p:nvSpPr>
          <p:cNvPr id="3" name="Content Placeholder 2"/>
          <p:cNvSpPr>
            <a:spLocks noGrp="1"/>
          </p:cNvSpPr>
          <p:nvPr>
            <p:ph idx="1"/>
          </p:nvPr>
        </p:nvSpPr>
        <p:spPr/>
        <p:txBody>
          <a:bodyPr>
            <a:normAutofit fontScale="92500" lnSpcReduction="10000"/>
          </a:bodyPr>
          <a:lstStyle/>
          <a:p>
            <a:pPr marL="0" indent="0">
              <a:buNone/>
            </a:pPr>
            <a:endParaRPr lang="en-US" sz="2800" dirty="0" smtClean="0"/>
          </a:p>
          <a:p>
            <a:pPr marL="0" indent="0">
              <a:buNone/>
            </a:pPr>
            <a:r>
              <a:rPr lang="en-US" sz="2800" dirty="0" smtClean="0"/>
              <a:t>Applications:</a:t>
            </a:r>
          </a:p>
          <a:p>
            <a:pPr marL="0" indent="0">
              <a:buNone/>
            </a:pPr>
            <a:endParaRPr lang="en-US" sz="2800" dirty="0" smtClean="0"/>
          </a:p>
          <a:p>
            <a:r>
              <a:rPr lang="en-US" sz="2800" dirty="0" smtClean="0"/>
              <a:t>Image Synthesis:</a:t>
            </a:r>
          </a:p>
          <a:p>
            <a:endParaRPr lang="en-US" sz="2800" dirty="0" smtClean="0"/>
          </a:p>
          <a:p>
            <a:pPr lvl="1"/>
            <a:r>
              <a:rPr lang="en-US" sz="2400" dirty="0" smtClean="0"/>
              <a:t>GANs can generate high-quality, realistic images from random noise. This capability is used in various applications, including creating synthetic faces, landscapes, and other images that look remarkably real. For instance, GANs can be used to generate images of astronomical phenomena that are difficult to capture with telescopes due to limitations like distance or environmental conditions.</a:t>
            </a:r>
          </a:p>
          <a:p>
            <a:endParaRPr lang="en-US" sz="2800" dirty="0" smtClean="0"/>
          </a:p>
        </p:txBody>
      </p:sp>
    </p:spTree>
    <p:extLst>
      <p:ext uri="{BB962C8B-B14F-4D97-AF65-F5344CB8AC3E}">
        <p14:creationId xmlns:p14="http://schemas.microsoft.com/office/powerpoint/2010/main" val="314691261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0" indent="0"/>
            <a:r>
              <a:rPr lang="en-US" b="1" dirty="0" smtClean="0"/>
              <a:t>Generative Adversarial Networks (GANs)</a:t>
            </a:r>
          </a:p>
        </p:txBody>
      </p:sp>
      <p:sp>
        <p:nvSpPr>
          <p:cNvPr id="3" name="Content Placeholder 2"/>
          <p:cNvSpPr>
            <a:spLocks noGrp="1"/>
          </p:cNvSpPr>
          <p:nvPr>
            <p:ph idx="1"/>
          </p:nvPr>
        </p:nvSpPr>
        <p:spPr/>
        <p:txBody>
          <a:bodyPr>
            <a:normAutofit lnSpcReduction="10000"/>
          </a:bodyPr>
          <a:lstStyle/>
          <a:p>
            <a:pPr marL="0" indent="0">
              <a:buNone/>
            </a:pPr>
            <a:endParaRPr lang="en-US" sz="2800" dirty="0" smtClean="0"/>
          </a:p>
          <a:p>
            <a:pPr marL="0" indent="0">
              <a:buNone/>
            </a:pPr>
            <a:r>
              <a:rPr lang="en-US" sz="2800" dirty="0" smtClean="0"/>
              <a:t>Applications:</a:t>
            </a:r>
          </a:p>
          <a:p>
            <a:endParaRPr lang="en-US" sz="2800" dirty="0" smtClean="0"/>
          </a:p>
          <a:p>
            <a:r>
              <a:rPr lang="en-US" sz="2800" dirty="0" smtClean="0"/>
              <a:t>Style Transfer:</a:t>
            </a:r>
          </a:p>
          <a:p>
            <a:endParaRPr lang="en-US" sz="2800" dirty="0" smtClean="0"/>
          </a:p>
          <a:p>
            <a:pPr lvl="1"/>
            <a:r>
              <a:rPr lang="en-US" sz="2400" dirty="0" smtClean="0"/>
              <a:t>GANs can be used for style transfer, where the style of one image is applied to another. For example, GANs can transform a photograph into the style of a famous painting, blending the content of the original image with the artistic style of the target image. This has applications in art, entertainment, and marketing.</a:t>
            </a:r>
          </a:p>
          <a:p>
            <a:endParaRPr lang="en-US" sz="2800" dirty="0" smtClean="0"/>
          </a:p>
          <a:p>
            <a:endParaRPr lang="en-US" sz="2800" dirty="0" smtClean="0"/>
          </a:p>
          <a:p>
            <a:pPr lvl="1"/>
            <a:endParaRPr lang="en-US" sz="2400" dirty="0" smtClean="0"/>
          </a:p>
        </p:txBody>
      </p:sp>
    </p:spTree>
    <p:extLst>
      <p:ext uri="{BB962C8B-B14F-4D97-AF65-F5344CB8AC3E}">
        <p14:creationId xmlns:p14="http://schemas.microsoft.com/office/powerpoint/2010/main" val="190349209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0" indent="0"/>
            <a:r>
              <a:rPr lang="en-US" b="1" dirty="0" smtClean="0"/>
              <a:t>Generative Adversarial Networks (GANs)</a:t>
            </a:r>
          </a:p>
        </p:txBody>
      </p:sp>
      <p:sp>
        <p:nvSpPr>
          <p:cNvPr id="3" name="Content Placeholder 2"/>
          <p:cNvSpPr>
            <a:spLocks noGrp="1"/>
          </p:cNvSpPr>
          <p:nvPr>
            <p:ph idx="1"/>
          </p:nvPr>
        </p:nvSpPr>
        <p:spPr/>
        <p:txBody>
          <a:bodyPr>
            <a:normAutofit lnSpcReduction="10000"/>
          </a:bodyPr>
          <a:lstStyle/>
          <a:p>
            <a:pPr marL="0" indent="0">
              <a:buNone/>
            </a:pPr>
            <a:endParaRPr lang="en-US" sz="2800" dirty="0" smtClean="0"/>
          </a:p>
          <a:p>
            <a:pPr marL="0" indent="0">
              <a:buNone/>
            </a:pPr>
            <a:r>
              <a:rPr lang="en-US" sz="2800" dirty="0" smtClean="0"/>
              <a:t>Applications:</a:t>
            </a:r>
          </a:p>
          <a:p>
            <a:endParaRPr lang="en-US" sz="2800" dirty="0" smtClean="0"/>
          </a:p>
          <a:p>
            <a:r>
              <a:rPr lang="en-US" sz="2800" dirty="0" smtClean="0"/>
              <a:t>Data Augmentation:</a:t>
            </a:r>
          </a:p>
          <a:p>
            <a:endParaRPr lang="en-US" sz="2800" dirty="0" smtClean="0"/>
          </a:p>
          <a:p>
            <a:pPr lvl="1"/>
            <a:r>
              <a:rPr lang="en-US" sz="2400" dirty="0" smtClean="0"/>
              <a:t>GANs can generate additional training data to augment existing datasets. This is particularly useful in scenarios where acquiring new data is expensive or time-consuming. For example, in medical imaging, GANs can generate realistic images to augment the training set, improving the performance of diagnostic models.</a:t>
            </a:r>
          </a:p>
          <a:p>
            <a:endParaRPr lang="en-US" sz="2800" dirty="0" smtClean="0"/>
          </a:p>
          <a:p>
            <a:pPr lvl="1"/>
            <a:endParaRPr lang="en-US" sz="2400" dirty="0" smtClean="0"/>
          </a:p>
          <a:p>
            <a:endParaRPr lang="en-US" sz="2800" dirty="0" smtClean="0"/>
          </a:p>
        </p:txBody>
      </p:sp>
    </p:spTree>
    <p:extLst>
      <p:ext uri="{BB962C8B-B14F-4D97-AF65-F5344CB8AC3E}">
        <p14:creationId xmlns:p14="http://schemas.microsoft.com/office/powerpoint/2010/main" val="184446350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3" name="Content Placeholder 2"/>
          <p:cNvSpPr>
            <a:spLocks noGrp="1"/>
          </p:cNvSpPr>
          <p:nvPr>
            <p:ph idx="1"/>
          </p:nvPr>
        </p:nvSpPr>
        <p:spPr/>
        <p:txBody>
          <a:bodyPr>
            <a:normAutofit fontScale="25000" lnSpcReduction="20000"/>
          </a:bodyPr>
          <a:lstStyle/>
          <a:p>
            <a:pPr marL="0" indent="0">
              <a:buNone/>
            </a:pPr>
            <a:endParaRPr lang="en-US" sz="5600" dirty="0" smtClean="0"/>
          </a:p>
          <a:p>
            <a:r>
              <a:rPr lang="en-US" sz="11200" dirty="0" smtClean="0"/>
              <a:t>Provide a foundational understanding of several key algorithms:</a:t>
            </a:r>
          </a:p>
          <a:p>
            <a:r>
              <a:rPr lang="en-US" sz="11200" dirty="0" smtClean="0"/>
              <a:t>We will cover several important algorithms including:</a:t>
            </a:r>
          </a:p>
          <a:p>
            <a:pPr lvl="1"/>
            <a:r>
              <a:rPr lang="en-US" sz="10800" dirty="0" err="1" smtClean="0"/>
              <a:t>Variational</a:t>
            </a:r>
            <a:r>
              <a:rPr lang="en-US" sz="10800" dirty="0" smtClean="0"/>
              <a:t> </a:t>
            </a:r>
            <a:r>
              <a:rPr lang="en-US" sz="10800" dirty="0" err="1" smtClean="0"/>
              <a:t>Autoencoders</a:t>
            </a:r>
            <a:r>
              <a:rPr lang="en-US" sz="10800" dirty="0" smtClean="0"/>
              <a:t> (VARs): Useful for generating new data and understanding complex datasets.</a:t>
            </a:r>
          </a:p>
          <a:p>
            <a:pPr lvl="1"/>
            <a:r>
              <a:rPr lang="en-US" sz="10800" dirty="0" smtClean="0"/>
              <a:t>Generative Adversarial Networks (GANs): Powerful for creating realistic synthetic data.</a:t>
            </a:r>
          </a:p>
        </p:txBody>
      </p:sp>
    </p:spTree>
    <p:extLst>
      <p:ext uri="{BB962C8B-B14F-4D97-AF65-F5344CB8AC3E}">
        <p14:creationId xmlns:p14="http://schemas.microsoft.com/office/powerpoint/2010/main" val="99329668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marL="0" indent="0"/>
            <a:r>
              <a:rPr lang="en-US" b="1" dirty="0" smtClean="0"/>
              <a:t>Attention Mechanisms</a:t>
            </a:r>
          </a:p>
        </p:txBody>
      </p:sp>
      <p:sp>
        <p:nvSpPr>
          <p:cNvPr id="3" name="Content Placeholder 2"/>
          <p:cNvSpPr>
            <a:spLocks noGrp="1"/>
          </p:cNvSpPr>
          <p:nvPr>
            <p:ph idx="1"/>
          </p:nvPr>
        </p:nvSpPr>
        <p:spPr/>
        <p:txBody>
          <a:bodyPr>
            <a:normAutofit fontScale="92500"/>
          </a:bodyPr>
          <a:lstStyle/>
          <a:p>
            <a:pPr marL="0" indent="0">
              <a:buNone/>
            </a:pPr>
            <a:endParaRPr lang="en-US" sz="2800" dirty="0" smtClean="0"/>
          </a:p>
          <a:p>
            <a:r>
              <a:rPr lang="en-US" sz="2800" dirty="0" smtClean="0"/>
              <a:t>Attention mechanisms are a powerful concept in deep learning that allow models to focus on specific parts of the input data. </a:t>
            </a:r>
          </a:p>
          <a:p>
            <a:r>
              <a:rPr lang="en-US" sz="2800" dirty="0" smtClean="0"/>
              <a:t>For example, when analyzing an image, certain regions may contain more crucial information (like the presence of specific objects) than others</a:t>
            </a:r>
          </a:p>
          <a:p>
            <a:r>
              <a:rPr lang="en-US" sz="2800" dirty="0" smtClean="0"/>
              <a:t>. Attention mechanisms enable the model to prioritize these regions, leading to better performance in tasks such as image recognition and description.</a:t>
            </a:r>
          </a:p>
          <a:p>
            <a:endParaRPr lang="en-US" sz="2800" dirty="0" smtClean="0"/>
          </a:p>
          <a:p>
            <a:pPr lvl="1"/>
            <a:endParaRPr lang="en-US" sz="2400" dirty="0" smtClean="0"/>
          </a:p>
          <a:p>
            <a:endParaRPr lang="en-US" sz="2800" dirty="0" smtClean="0"/>
          </a:p>
        </p:txBody>
      </p:sp>
    </p:spTree>
    <p:extLst>
      <p:ext uri="{BB962C8B-B14F-4D97-AF65-F5344CB8AC3E}">
        <p14:creationId xmlns:p14="http://schemas.microsoft.com/office/powerpoint/2010/main" val="3451880524"/>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marL="0" indent="0"/>
            <a:r>
              <a:rPr lang="en-US" b="1" dirty="0" smtClean="0"/>
              <a:t>Attention Mechanisms</a:t>
            </a:r>
          </a:p>
        </p:txBody>
      </p:sp>
      <p:sp>
        <p:nvSpPr>
          <p:cNvPr id="3" name="Content Placeholder 2"/>
          <p:cNvSpPr>
            <a:spLocks noGrp="1"/>
          </p:cNvSpPr>
          <p:nvPr>
            <p:ph idx="1"/>
          </p:nvPr>
        </p:nvSpPr>
        <p:spPr/>
        <p:txBody>
          <a:bodyPr>
            <a:normAutofit/>
          </a:bodyPr>
          <a:lstStyle/>
          <a:p>
            <a:pPr marL="0" indent="0">
              <a:buNone/>
            </a:pPr>
            <a:endParaRPr lang="en-US" sz="2800" dirty="0" smtClean="0"/>
          </a:p>
          <a:p>
            <a:pPr marL="0" indent="0">
              <a:buNone/>
            </a:pPr>
            <a:r>
              <a:rPr lang="en-US" sz="2800" dirty="0" smtClean="0"/>
              <a:t>Transformers:</a:t>
            </a:r>
          </a:p>
          <a:p>
            <a:r>
              <a:rPr lang="en-US" sz="2800" dirty="0" smtClean="0"/>
              <a:t>Transformers are a type of model architecture that rely heavily on attention mechanisms.</a:t>
            </a:r>
          </a:p>
          <a:p>
            <a:r>
              <a:rPr lang="en-US" sz="2800" dirty="0" smtClean="0"/>
              <a:t> In the context of image analysis, transformers can analyze different regions of an image in parallel, making them more efficient and effective than traditional sequential models such as Recurrent Neural Networks. </a:t>
            </a:r>
          </a:p>
          <a:p>
            <a:pPr lvl="1"/>
            <a:endParaRPr lang="en-US" sz="2400" dirty="0" smtClean="0"/>
          </a:p>
          <a:p>
            <a:endParaRPr lang="en-US" sz="2800" dirty="0" smtClean="0"/>
          </a:p>
        </p:txBody>
      </p:sp>
    </p:spTree>
    <p:extLst>
      <p:ext uri="{BB962C8B-B14F-4D97-AF65-F5344CB8AC3E}">
        <p14:creationId xmlns:p14="http://schemas.microsoft.com/office/powerpoint/2010/main" val="494014194"/>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marL="0" indent="0"/>
            <a:r>
              <a:rPr lang="en-US" b="1" dirty="0" smtClean="0"/>
              <a:t>Attention Mechanisms</a:t>
            </a:r>
          </a:p>
        </p:txBody>
      </p:sp>
      <p:sp>
        <p:nvSpPr>
          <p:cNvPr id="3" name="Content Placeholder 2"/>
          <p:cNvSpPr>
            <a:spLocks noGrp="1"/>
          </p:cNvSpPr>
          <p:nvPr>
            <p:ph idx="1"/>
          </p:nvPr>
        </p:nvSpPr>
        <p:spPr/>
        <p:txBody>
          <a:bodyPr>
            <a:normAutofit/>
          </a:bodyPr>
          <a:lstStyle/>
          <a:p>
            <a:pPr marL="0" indent="0">
              <a:buNone/>
            </a:pPr>
            <a:endParaRPr lang="en-US" sz="2800" dirty="0" smtClean="0"/>
          </a:p>
          <a:p>
            <a:pPr marL="0" indent="0">
              <a:buNone/>
            </a:pPr>
            <a:r>
              <a:rPr lang="en-US" sz="2800" dirty="0" smtClean="0"/>
              <a:t>Case Study: Image Captioning for Satellite Imagery</a:t>
            </a:r>
          </a:p>
          <a:p>
            <a:pPr marL="0" indent="0">
              <a:buNone/>
            </a:pPr>
            <a:endParaRPr lang="en-US" sz="2800" dirty="0"/>
          </a:p>
          <a:p>
            <a:pPr marL="0" indent="0">
              <a:buNone/>
            </a:pPr>
            <a:endParaRPr lang="en-US" sz="2800" dirty="0" smtClean="0"/>
          </a:p>
          <a:p>
            <a:pPr lvl="1"/>
            <a:endParaRPr lang="en-US" sz="2400" dirty="0" smtClean="0"/>
          </a:p>
          <a:p>
            <a:endParaRPr lang="en-US" sz="2800" dirty="0" smtClean="0"/>
          </a:p>
        </p:txBody>
      </p:sp>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81000" y="2819400"/>
            <a:ext cx="6411509" cy="3448050"/>
          </a:xfrm>
          <a:prstGeom prst="rect">
            <a:avLst/>
          </a:prstGeom>
        </p:spPr>
      </p:pic>
    </p:spTree>
    <p:extLst>
      <p:ext uri="{BB962C8B-B14F-4D97-AF65-F5344CB8AC3E}">
        <p14:creationId xmlns:p14="http://schemas.microsoft.com/office/powerpoint/2010/main" val="2364730673"/>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0" indent="0"/>
            <a:r>
              <a:rPr lang="en-US" b="1" dirty="0" smtClean="0"/>
              <a:t>Satellite Imagery Segmentation with U-Net</a:t>
            </a:r>
          </a:p>
        </p:txBody>
      </p:sp>
      <p:sp>
        <p:nvSpPr>
          <p:cNvPr id="3" name="Content Placeholder 2"/>
          <p:cNvSpPr>
            <a:spLocks noGrp="1"/>
          </p:cNvSpPr>
          <p:nvPr>
            <p:ph idx="1"/>
          </p:nvPr>
        </p:nvSpPr>
        <p:spPr/>
        <p:txBody>
          <a:bodyPr>
            <a:normAutofit/>
          </a:bodyPr>
          <a:lstStyle/>
          <a:p>
            <a:r>
              <a:rPr lang="en-US" sz="2800" dirty="0" smtClean="0"/>
              <a:t>Dividing satellite images into distinct regions</a:t>
            </a:r>
          </a:p>
          <a:p>
            <a:r>
              <a:rPr lang="en-US" sz="2800" dirty="0" smtClean="0"/>
              <a:t>Identifying features such as vegetation, buildings, roads, and water bodies</a:t>
            </a:r>
          </a:p>
        </p:txBody>
      </p:sp>
    </p:spTree>
    <p:extLst>
      <p:ext uri="{BB962C8B-B14F-4D97-AF65-F5344CB8AC3E}">
        <p14:creationId xmlns:p14="http://schemas.microsoft.com/office/powerpoint/2010/main" val="1548222866"/>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marL="0" indent="0"/>
            <a:r>
              <a:rPr lang="en-US" b="1" dirty="0" smtClean="0"/>
              <a:t>U-Net</a:t>
            </a:r>
          </a:p>
        </p:txBody>
      </p:sp>
      <p:sp>
        <p:nvSpPr>
          <p:cNvPr id="3" name="Content Placeholder 2"/>
          <p:cNvSpPr>
            <a:spLocks noGrp="1"/>
          </p:cNvSpPr>
          <p:nvPr>
            <p:ph idx="1"/>
          </p:nvPr>
        </p:nvSpPr>
        <p:spPr/>
        <p:txBody>
          <a:bodyPr>
            <a:normAutofit/>
          </a:bodyPr>
          <a:lstStyle/>
          <a:p>
            <a:r>
              <a:rPr lang="en-US" sz="2800" dirty="0" smtClean="0"/>
              <a:t>Convolutional network for image segmentation</a:t>
            </a:r>
          </a:p>
          <a:p>
            <a:r>
              <a:rPr lang="en-US" sz="2800" dirty="0" smtClean="0"/>
              <a:t>Initially developed for biomedical image segmentation</a:t>
            </a:r>
          </a:p>
        </p:txBody>
      </p:sp>
    </p:spTree>
    <p:extLst>
      <p:ext uri="{BB962C8B-B14F-4D97-AF65-F5344CB8AC3E}">
        <p14:creationId xmlns:p14="http://schemas.microsoft.com/office/powerpoint/2010/main" val="3899931165"/>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marL="0" indent="0"/>
            <a:r>
              <a:rPr lang="en-US" b="1" dirty="0" smtClean="0"/>
              <a:t>U-Net Applications</a:t>
            </a:r>
          </a:p>
        </p:txBody>
      </p:sp>
      <p:sp>
        <p:nvSpPr>
          <p:cNvPr id="3" name="Content Placeholder 2"/>
          <p:cNvSpPr>
            <a:spLocks noGrp="1"/>
          </p:cNvSpPr>
          <p:nvPr>
            <p:ph idx="1"/>
          </p:nvPr>
        </p:nvSpPr>
        <p:spPr/>
        <p:txBody>
          <a:bodyPr>
            <a:normAutofit/>
          </a:bodyPr>
          <a:lstStyle/>
          <a:p>
            <a:r>
              <a:rPr lang="en-US" sz="2800" dirty="0" smtClean="0"/>
              <a:t>Environmental monitoring</a:t>
            </a:r>
          </a:p>
          <a:p>
            <a:r>
              <a:rPr lang="en-US" sz="2800" dirty="0" smtClean="0"/>
              <a:t>Urban planning</a:t>
            </a:r>
          </a:p>
          <a:p>
            <a:r>
              <a:rPr lang="en-US" sz="2800" dirty="0" smtClean="0"/>
              <a:t>Disaster management</a:t>
            </a:r>
          </a:p>
        </p:txBody>
      </p:sp>
    </p:spTree>
    <p:extLst>
      <p:ext uri="{BB962C8B-B14F-4D97-AF65-F5344CB8AC3E}">
        <p14:creationId xmlns:p14="http://schemas.microsoft.com/office/powerpoint/2010/main" val="1255093681"/>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marL="0" indent="0"/>
            <a:r>
              <a:rPr lang="en-US" b="1" dirty="0" smtClean="0"/>
              <a:t>U-Net Architecture</a:t>
            </a:r>
          </a:p>
        </p:txBody>
      </p:sp>
      <p:sp>
        <p:nvSpPr>
          <p:cNvPr id="3" name="Content Placeholder 2"/>
          <p:cNvSpPr>
            <a:spLocks noGrp="1"/>
          </p:cNvSpPr>
          <p:nvPr>
            <p:ph idx="1"/>
          </p:nvPr>
        </p:nvSpPr>
        <p:spPr/>
        <p:txBody>
          <a:bodyPr>
            <a:normAutofit/>
          </a:bodyPr>
          <a:lstStyle/>
          <a:p>
            <a:r>
              <a:rPr lang="en-US" sz="2800" dirty="0" smtClean="0"/>
              <a:t>Designed for image segmentation</a:t>
            </a:r>
          </a:p>
          <a:p>
            <a:r>
              <a:rPr lang="en-US" sz="2800" dirty="0" smtClean="0"/>
              <a:t>Encoder-decoder structure</a:t>
            </a:r>
          </a:p>
          <a:p>
            <a:endParaRPr lang="en-US" sz="2800" dirty="0" smtClean="0"/>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41960" y="3124200"/>
            <a:ext cx="6797040" cy="2895600"/>
          </a:xfrm>
          <a:prstGeom prst="rect">
            <a:avLst/>
          </a:prstGeom>
        </p:spPr>
      </p:pic>
    </p:spTree>
    <p:extLst>
      <p:ext uri="{BB962C8B-B14F-4D97-AF65-F5344CB8AC3E}">
        <p14:creationId xmlns:p14="http://schemas.microsoft.com/office/powerpoint/2010/main" val="737321533"/>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marL="0" indent="0"/>
            <a:r>
              <a:rPr lang="en-US" b="1" dirty="0" smtClean="0"/>
              <a:t>Differences from Standard CNN:</a:t>
            </a:r>
          </a:p>
        </p:txBody>
      </p:sp>
      <p:sp>
        <p:nvSpPr>
          <p:cNvPr id="3" name="Content Placeholder 2"/>
          <p:cNvSpPr>
            <a:spLocks noGrp="1"/>
          </p:cNvSpPr>
          <p:nvPr>
            <p:ph idx="1"/>
          </p:nvPr>
        </p:nvSpPr>
        <p:spPr/>
        <p:txBody>
          <a:bodyPr>
            <a:normAutofit/>
          </a:bodyPr>
          <a:lstStyle/>
          <a:p>
            <a:r>
              <a:rPr lang="en-US" sz="2800" dirty="0" smtClean="0"/>
              <a:t>Context and Localization:</a:t>
            </a:r>
          </a:p>
          <a:p>
            <a:endParaRPr lang="en-US" sz="2800" dirty="0" smtClean="0"/>
          </a:p>
          <a:p>
            <a:r>
              <a:rPr lang="en-US" sz="2800" dirty="0" smtClean="0"/>
              <a:t>Standard CNN: Primarily focuses on feature extraction and classification tasks, often losing spatial information due to multiple pooling layers.</a:t>
            </a:r>
          </a:p>
          <a:p>
            <a:r>
              <a:rPr lang="en-US" sz="2800" dirty="0" smtClean="0"/>
              <a:t>U-Net: Maintains spatial information throughout the network by combining contextual information (from the encoder) with precise localization (from the decoder), making it ideal for segmentation tasks.</a:t>
            </a:r>
          </a:p>
        </p:txBody>
      </p:sp>
    </p:spTree>
    <p:extLst>
      <p:ext uri="{BB962C8B-B14F-4D97-AF65-F5344CB8AC3E}">
        <p14:creationId xmlns:p14="http://schemas.microsoft.com/office/powerpoint/2010/main" val="651701221"/>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marL="0" indent="0"/>
            <a:r>
              <a:rPr lang="en-US" b="1" dirty="0" smtClean="0"/>
              <a:t>Differences from Standard CNN:</a:t>
            </a:r>
          </a:p>
        </p:txBody>
      </p:sp>
      <p:sp>
        <p:nvSpPr>
          <p:cNvPr id="3" name="Content Placeholder 2"/>
          <p:cNvSpPr>
            <a:spLocks noGrp="1"/>
          </p:cNvSpPr>
          <p:nvPr>
            <p:ph idx="1"/>
          </p:nvPr>
        </p:nvSpPr>
        <p:spPr/>
        <p:txBody>
          <a:bodyPr>
            <a:normAutofit/>
          </a:bodyPr>
          <a:lstStyle/>
          <a:p>
            <a:pPr marL="0" indent="0">
              <a:buNone/>
            </a:pPr>
            <a:r>
              <a:rPr lang="en-US" sz="2800" dirty="0" smtClean="0"/>
              <a:t>Symmetric Architecture:</a:t>
            </a:r>
          </a:p>
          <a:p>
            <a:endParaRPr lang="en-US" sz="2800" dirty="0" smtClean="0"/>
          </a:p>
          <a:p>
            <a:r>
              <a:rPr lang="en-US" sz="2800" dirty="0" smtClean="0"/>
              <a:t>Standard CNN: Typically follows a straightforward hierarchical structure, focusing on </a:t>
            </a:r>
            <a:r>
              <a:rPr lang="en-US" sz="2800" dirty="0" err="1" smtClean="0"/>
              <a:t>downsampling</a:t>
            </a:r>
            <a:r>
              <a:rPr lang="en-US" sz="2800" dirty="0" smtClean="0"/>
              <a:t> and feature extraction.</a:t>
            </a:r>
          </a:p>
          <a:p>
            <a:r>
              <a:rPr lang="en-US" sz="2800" dirty="0" smtClean="0"/>
              <a:t>U-Net: Features a symmetric architecture with an equal number of </a:t>
            </a:r>
            <a:r>
              <a:rPr lang="en-US" sz="2800" dirty="0" err="1" smtClean="0"/>
              <a:t>downsampling</a:t>
            </a:r>
            <a:r>
              <a:rPr lang="en-US" sz="2800" dirty="0" smtClean="0"/>
              <a:t> and </a:t>
            </a:r>
            <a:r>
              <a:rPr lang="en-US" sz="2800" dirty="0" err="1" smtClean="0"/>
              <a:t>upsampling</a:t>
            </a:r>
            <a:r>
              <a:rPr lang="en-US" sz="2800" dirty="0" smtClean="0"/>
              <a:t> layers, enabling the network to reconstruct the input image's spatial dimensions accurately.</a:t>
            </a:r>
          </a:p>
        </p:txBody>
      </p:sp>
    </p:spTree>
    <p:extLst>
      <p:ext uri="{BB962C8B-B14F-4D97-AF65-F5344CB8AC3E}">
        <p14:creationId xmlns:p14="http://schemas.microsoft.com/office/powerpoint/2010/main" val="1398997556"/>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marL="0" indent="0"/>
            <a:r>
              <a:rPr lang="en-US" b="1" dirty="0" smtClean="0"/>
              <a:t>Differences from Standard CNN:</a:t>
            </a:r>
          </a:p>
        </p:txBody>
      </p:sp>
      <p:sp>
        <p:nvSpPr>
          <p:cNvPr id="3" name="Content Placeholder 2"/>
          <p:cNvSpPr>
            <a:spLocks noGrp="1"/>
          </p:cNvSpPr>
          <p:nvPr>
            <p:ph idx="1"/>
          </p:nvPr>
        </p:nvSpPr>
        <p:spPr/>
        <p:txBody>
          <a:bodyPr>
            <a:normAutofit/>
          </a:bodyPr>
          <a:lstStyle/>
          <a:p>
            <a:r>
              <a:rPr lang="en-US" sz="2800" dirty="0" smtClean="0"/>
              <a:t>Skip Connections:</a:t>
            </a:r>
          </a:p>
          <a:p>
            <a:r>
              <a:rPr lang="en-US" sz="2800" dirty="0" smtClean="0"/>
              <a:t>Standard CNN: Generally does not include skip connections, leading to potential loss of spatial information.</a:t>
            </a:r>
          </a:p>
          <a:p>
            <a:r>
              <a:rPr lang="en-US" sz="2800" dirty="0" smtClean="0"/>
              <a:t>U-Net: Incorporates skip connections that directly link corresponding layers in the encoder and decoder, preserving fine-grained details and enhancing the segmentation accuracy.</a:t>
            </a:r>
          </a:p>
        </p:txBody>
      </p:sp>
    </p:spTree>
    <p:extLst>
      <p:ext uri="{BB962C8B-B14F-4D97-AF65-F5344CB8AC3E}">
        <p14:creationId xmlns:p14="http://schemas.microsoft.com/office/powerpoint/2010/main" val="59204395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3" name="Content Placeholder 2"/>
          <p:cNvSpPr>
            <a:spLocks noGrp="1"/>
          </p:cNvSpPr>
          <p:nvPr>
            <p:ph idx="1"/>
          </p:nvPr>
        </p:nvSpPr>
        <p:spPr/>
        <p:txBody>
          <a:bodyPr>
            <a:normAutofit/>
          </a:bodyPr>
          <a:lstStyle/>
          <a:p>
            <a:pPr marL="0" indent="0">
              <a:buNone/>
            </a:pPr>
            <a:endParaRPr lang="en-US" sz="5600" dirty="0" smtClean="0"/>
          </a:p>
          <a:p>
            <a:pPr lvl="1"/>
            <a:r>
              <a:rPr lang="en-US" sz="2600" dirty="0" smtClean="0"/>
              <a:t>U-Net architecture: Widely used for precise image segmentation, especially in biomedical and astronomical fields</a:t>
            </a:r>
          </a:p>
        </p:txBody>
      </p:sp>
    </p:spTree>
    <p:extLst>
      <p:ext uri="{BB962C8B-B14F-4D97-AF65-F5344CB8AC3E}">
        <p14:creationId xmlns:p14="http://schemas.microsoft.com/office/powerpoint/2010/main" val="105516047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marL="0" indent="0"/>
            <a:r>
              <a:rPr lang="en-US" b="1" dirty="0" smtClean="0"/>
              <a:t>How the U-Net Encoder Works</a:t>
            </a:r>
          </a:p>
        </p:txBody>
      </p:sp>
      <p:sp>
        <p:nvSpPr>
          <p:cNvPr id="3" name="Content Placeholder 2"/>
          <p:cNvSpPr>
            <a:spLocks noGrp="1"/>
          </p:cNvSpPr>
          <p:nvPr>
            <p:ph idx="1"/>
          </p:nvPr>
        </p:nvSpPr>
        <p:spPr/>
        <p:txBody>
          <a:bodyPr>
            <a:normAutofit/>
          </a:bodyPr>
          <a:lstStyle/>
          <a:p>
            <a:r>
              <a:rPr lang="en-US" sz="2800" b="1" dirty="0" smtClean="0"/>
              <a:t>Key Components:</a:t>
            </a:r>
            <a:endParaRPr lang="en-US" sz="2800" dirty="0" smtClean="0"/>
          </a:p>
          <a:p>
            <a:r>
              <a:rPr lang="en-US" sz="2800" dirty="0" smtClean="0"/>
              <a:t>Convolutional layers</a:t>
            </a:r>
          </a:p>
          <a:p>
            <a:r>
              <a:rPr lang="en-US" sz="2800" dirty="0" smtClean="0"/>
              <a:t>Pooling layers</a:t>
            </a:r>
          </a:p>
          <a:p>
            <a:r>
              <a:rPr lang="en-US" sz="2800" dirty="0" smtClean="0"/>
              <a:t>Feature extraction</a:t>
            </a:r>
            <a:endParaRPr lang="en-US" sz="2800" dirty="0"/>
          </a:p>
        </p:txBody>
      </p:sp>
    </p:spTree>
    <p:extLst>
      <p:ext uri="{BB962C8B-B14F-4D97-AF65-F5344CB8AC3E}">
        <p14:creationId xmlns:p14="http://schemas.microsoft.com/office/powerpoint/2010/main" val="1296916267"/>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marL="0" indent="0"/>
            <a:r>
              <a:rPr lang="en-US" b="1" dirty="0" smtClean="0"/>
              <a:t>How the U-Net Encoder Works</a:t>
            </a:r>
          </a:p>
        </p:txBody>
      </p:sp>
      <p:sp>
        <p:nvSpPr>
          <p:cNvPr id="3" name="Content Placeholder 2"/>
          <p:cNvSpPr>
            <a:spLocks noGrp="1"/>
          </p:cNvSpPr>
          <p:nvPr>
            <p:ph idx="1"/>
          </p:nvPr>
        </p:nvSpPr>
        <p:spPr/>
        <p:txBody>
          <a:bodyPr>
            <a:normAutofit/>
          </a:bodyPr>
          <a:lstStyle/>
          <a:p>
            <a:r>
              <a:rPr lang="en-US" sz="2800" dirty="0" smtClean="0"/>
              <a:t>Extracting features</a:t>
            </a:r>
          </a:p>
          <a:p>
            <a:r>
              <a:rPr lang="en-US" sz="2800" dirty="0" smtClean="0"/>
              <a:t>Reducing spatial dimensions</a:t>
            </a:r>
          </a:p>
          <a:p>
            <a:r>
              <a:rPr lang="en-US" sz="2800" dirty="0" smtClean="0"/>
              <a:t>Preserving context</a:t>
            </a:r>
          </a:p>
        </p:txBody>
      </p:sp>
    </p:spTree>
    <p:extLst>
      <p:ext uri="{BB962C8B-B14F-4D97-AF65-F5344CB8AC3E}">
        <p14:creationId xmlns:p14="http://schemas.microsoft.com/office/powerpoint/2010/main" val="1668865541"/>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marL="0" indent="0"/>
            <a:r>
              <a:rPr lang="en-US" b="1" dirty="0" smtClean="0"/>
              <a:t>How the U-Net Decoder Works</a:t>
            </a:r>
          </a:p>
        </p:txBody>
      </p:sp>
      <p:sp>
        <p:nvSpPr>
          <p:cNvPr id="3" name="Content Placeholder 2"/>
          <p:cNvSpPr>
            <a:spLocks noGrp="1"/>
          </p:cNvSpPr>
          <p:nvPr>
            <p:ph idx="1"/>
          </p:nvPr>
        </p:nvSpPr>
        <p:spPr/>
        <p:txBody>
          <a:bodyPr>
            <a:normAutofit/>
          </a:bodyPr>
          <a:lstStyle/>
          <a:p>
            <a:r>
              <a:rPr lang="en-US" sz="2800" b="1" dirty="0" smtClean="0"/>
              <a:t>U-Net Decoder:</a:t>
            </a:r>
            <a:endParaRPr lang="en-US" sz="2800" dirty="0" smtClean="0"/>
          </a:p>
          <a:p>
            <a:r>
              <a:rPr lang="en-US" sz="2800" dirty="0" err="1" smtClean="0"/>
              <a:t>Upscaling</a:t>
            </a:r>
            <a:r>
              <a:rPr lang="en-US" sz="2800" dirty="0" smtClean="0"/>
              <a:t> spatial locations</a:t>
            </a:r>
          </a:p>
          <a:p>
            <a:r>
              <a:rPr lang="en-US" sz="2800" dirty="0" smtClean="0"/>
              <a:t>Combining features from encoder</a:t>
            </a:r>
          </a:p>
          <a:p>
            <a:r>
              <a:rPr lang="en-US" sz="2800" dirty="0" smtClean="0"/>
              <a:t>Restoring original image dimensions</a:t>
            </a:r>
          </a:p>
          <a:p>
            <a:endParaRPr lang="en-US" sz="2800" dirty="0" smtClean="0"/>
          </a:p>
        </p:txBody>
      </p:sp>
    </p:spTree>
    <p:extLst>
      <p:ext uri="{BB962C8B-B14F-4D97-AF65-F5344CB8AC3E}">
        <p14:creationId xmlns:p14="http://schemas.microsoft.com/office/powerpoint/2010/main" val="3150120268"/>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smtClean="0"/>
              <a:t>U-Net Case Study:</a:t>
            </a:r>
          </a:p>
        </p:txBody>
      </p:sp>
      <p:sp>
        <p:nvSpPr>
          <p:cNvPr id="3" name="Content Placeholder 2"/>
          <p:cNvSpPr>
            <a:spLocks noGrp="1"/>
          </p:cNvSpPr>
          <p:nvPr>
            <p:ph idx="1"/>
          </p:nvPr>
        </p:nvSpPr>
        <p:spPr/>
        <p:txBody>
          <a:bodyPr>
            <a:normAutofit/>
          </a:bodyPr>
          <a:lstStyle/>
          <a:p>
            <a:endParaRPr lang="en-US" sz="2800" dirty="0" smtClean="0"/>
          </a:p>
          <a:p>
            <a:r>
              <a:rPr lang="en-US" sz="2800" dirty="0" smtClean="0"/>
              <a:t>Segmenting regions of interest in satellite images</a:t>
            </a:r>
          </a:p>
          <a:p>
            <a:endParaRPr lang="en-US" sz="2800" dirty="0"/>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8190" y="2667000"/>
            <a:ext cx="5819776" cy="2971800"/>
          </a:xfrm>
          <a:prstGeom prst="rect">
            <a:avLst/>
          </a:prstGeom>
        </p:spPr>
      </p:pic>
    </p:spTree>
    <p:extLst>
      <p:ext uri="{BB962C8B-B14F-4D97-AF65-F5344CB8AC3E}">
        <p14:creationId xmlns:p14="http://schemas.microsoft.com/office/powerpoint/2010/main" val="2248525892"/>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0" indent="0"/>
            <a:r>
              <a:rPr lang="en-US" b="1" dirty="0" smtClean="0"/>
              <a:t>Difference Between a </a:t>
            </a:r>
            <a:r>
              <a:rPr lang="en-US" b="1" dirty="0" err="1" smtClean="0"/>
              <a:t>Variational</a:t>
            </a:r>
            <a:r>
              <a:rPr lang="en-US" b="1" dirty="0" smtClean="0"/>
              <a:t> </a:t>
            </a:r>
            <a:r>
              <a:rPr lang="en-US" b="1" dirty="0" err="1" smtClean="0"/>
              <a:t>Autoencoder</a:t>
            </a:r>
            <a:r>
              <a:rPr lang="en-US" b="1" dirty="0" smtClean="0"/>
              <a:t> (VAE) and U-Net</a:t>
            </a:r>
          </a:p>
        </p:txBody>
      </p:sp>
      <p:sp>
        <p:nvSpPr>
          <p:cNvPr id="3" name="Content Placeholder 2"/>
          <p:cNvSpPr>
            <a:spLocks noGrp="1"/>
          </p:cNvSpPr>
          <p:nvPr>
            <p:ph idx="1"/>
          </p:nvPr>
        </p:nvSpPr>
        <p:spPr/>
        <p:txBody>
          <a:bodyPr>
            <a:normAutofit/>
          </a:bodyPr>
          <a:lstStyle/>
          <a:p>
            <a:pPr marL="0" indent="0">
              <a:buNone/>
            </a:pPr>
            <a:r>
              <a:rPr lang="en-US" sz="2800" dirty="0" err="1" smtClean="0"/>
              <a:t>Variational</a:t>
            </a:r>
            <a:r>
              <a:rPr lang="en-US" sz="2800" dirty="0" smtClean="0"/>
              <a:t> </a:t>
            </a:r>
            <a:r>
              <a:rPr lang="en-US" sz="2800" dirty="0" err="1" smtClean="0"/>
              <a:t>Autoencoder</a:t>
            </a:r>
            <a:r>
              <a:rPr lang="en-US" sz="2800" dirty="0" smtClean="0"/>
              <a:t> (VAE)</a:t>
            </a:r>
          </a:p>
          <a:p>
            <a:endParaRPr lang="en-US" sz="2800" dirty="0" smtClean="0"/>
          </a:p>
          <a:p>
            <a:r>
              <a:rPr lang="en-US" sz="2800" dirty="0" smtClean="0"/>
              <a:t>VAEs are generative models designed to learn a probabilistic distribution over input data, allowing for the generation of new data samples similar to the input data.</a:t>
            </a:r>
          </a:p>
          <a:p>
            <a:endParaRPr lang="en-US" sz="2800" dirty="0" smtClean="0"/>
          </a:p>
          <a:p>
            <a:pPr marL="0" indent="0">
              <a:buNone/>
            </a:pPr>
            <a:r>
              <a:rPr lang="en-US" sz="2800" dirty="0" smtClean="0"/>
              <a:t>:</a:t>
            </a:r>
          </a:p>
        </p:txBody>
      </p:sp>
    </p:spTree>
    <p:extLst>
      <p:ext uri="{BB962C8B-B14F-4D97-AF65-F5344CB8AC3E}">
        <p14:creationId xmlns:p14="http://schemas.microsoft.com/office/powerpoint/2010/main" val="2073393256"/>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0" indent="0"/>
            <a:r>
              <a:rPr lang="en-US" b="1" dirty="0" smtClean="0"/>
              <a:t>Difference Between a </a:t>
            </a:r>
            <a:r>
              <a:rPr lang="en-US" b="1" dirty="0" err="1" smtClean="0"/>
              <a:t>Variational</a:t>
            </a:r>
            <a:r>
              <a:rPr lang="en-US" b="1" dirty="0" smtClean="0"/>
              <a:t> </a:t>
            </a:r>
            <a:r>
              <a:rPr lang="en-US" b="1" dirty="0" err="1" smtClean="0"/>
              <a:t>Autoencoder</a:t>
            </a:r>
            <a:r>
              <a:rPr lang="en-US" b="1" dirty="0" smtClean="0"/>
              <a:t> (VAE) and U-Net</a:t>
            </a:r>
          </a:p>
        </p:txBody>
      </p:sp>
      <p:sp>
        <p:nvSpPr>
          <p:cNvPr id="3" name="Content Placeholder 2"/>
          <p:cNvSpPr>
            <a:spLocks noGrp="1"/>
          </p:cNvSpPr>
          <p:nvPr>
            <p:ph idx="1"/>
          </p:nvPr>
        </p:nvSpPr>
        <p:spPr/>
        <p:txBody>
          <a:bodyPr>
            <a:normAutofit fontScale="92500" lnSpcReduction="20000"/>
          </a:bodyPr>
          <a:lstStyle/>
          <a:p>
            <a:pPr marL="0" indent="0">
              <a:buNone/>
            </a:pPr>
            <a:endParaRPr lang="en-US" sz="2800" dirty="0" smtClean="0"/>
          </a:p>
          <a:p>
            <a:r>
              <a:rPr lang="en-US" sz="2800" dirty="0" smtClean="0"/>
              <a:t>Probabilistic Nature: The encoder outputs a distribution (mean and variance) rather than a single point. This allows the model to generate new data by sampling from this distribution.</a:t>
            </a:r>
          </a:p>
          <a:p>
            <a:r>
              <a:rPr lang="en-US" sz="2800" dirty="0" smtClean="0"/>
              <a:t>Generative Capabilities: Can generate new, similar data points by sampling from the learned latent distribution.</a:t>
            </a:r>
          </a:p>
          <a:p>
            <a:r>
              <a:rPr lang="en-US" sz="2800" dirty="0" smtClean="0"/>
              <a:t>Reconstruction and Regularization: Includes a reconstruction loss (to ensure the output matches the input) and a KL divergence loss (to regularize the latent space).</a:t>
            </a:r>
          </a:p>
          <a:p>
            <a:pPr marL="0" indent="0">
              <a:buNone/>
            </a:pPr>
            <a:r>
              <a:rPr lang="en-US" sz="2800" dirty="0" smtClean="0"/>
              <a:t>:</a:t>
            </a:r>
          </a:p>
        </p:txBody>
      </p:sp>
    </p:spTree>
    <p:extLst>
      <p:ext uri="{BB962C8B-B14F-4D97-AF65-F5344CB8AC3E}">
        <p14:creationId xmlns:p14="http://schemas.microsoft.com/office/powerpoint/2010/main" val="1045268369"/>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0" indent="0"/>
            <a:r>
              <a:rPr lang="en-US" b="1" dirty="0" smtClean="0"/>
              <a:t>Difference Between a </a:t>
            </a:r>
            <a:r>
              <a:rPr lang="en-US" b="1" dirty="0" err="1" smtClean="0"/>
              <a:t>Variational</a:t>
            </a:r>
            <a:r>
              <a:rPr lang="en-US" b="1" dirty="0" smtClean="0"/>
              <a:t> </a:t>
            </a:r>
            <a:r>
              <a:rPr lang="en-US" b="1" dirty="0" err="1" smtClean="0"/>
              <a:t>Autoencoder</a:t>
            </a:r>
            <a:r>
              <a:rPr lang="en-US" b="1" dirty="0" smtClean="0"/>
              <a:t> (VAE) and U-Net</a:t>
            </a:r>
          </a:p>
        </p:txBody>
      </p:sp>
      <p:sp>
        <p:nvSpPr>
          <p:cNvPr id="3" name="Content Placeholder 2"/>
          <p:cNvSpPr>
            <a:spLocks noGrp="1"/>
          </p:cNvSpPr>
          <p:nvPr>
            <p:ph idx="1"/>
          </p:nvPr>
        </p:nvSpPr>
        <p:spPr/>
        <p:txBody>
          <a:bodyPr>
            <a:normAutofit/>
          </a:bodyPr>
          <a:lstStyle/>
          <a:p>
            <a:endParaRPr lang="en-US" sz="2800" dirty="0" smtClean="0"/>
          </a:p>
          <a:p>
            <a:pPr marL="0" indent="0">
              <a:buNone/>
            </a:pPr>
            <a:endParaRPr lang="en-US" sz="2800" dirty="0" smtClean="0"/>
          </a:p>
          <a:p>
            <a:r>
              <a:rPr lang="en-US" sz="2800" dirty="0" smtClean="0"/>
              <a:t>Can generate new data similar to the training data.</a:t>
            </a:r>
          </a:p>
          <a:p>
            <a:r>
              <a:rPr lang="en-US" sz="2800" dirty="0" smtClean="0"/>
              <a:t>Learns a continuous and smooth latent space.</a:t>
            </a:r>
          </a:p>
        </p:txBody>
      </p:sp>
    </p:spTree>
    <p:extLst>
      <p:ext uri="{BB962C8B-B14F-4D97-AF65-F5344CB8AC3E}">
        <p14:creationId xmlns:p14="http://schemas.microsoft.com/office/powerpoint/2010/main" val="665227259"/>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0" indent="0"/>
            <a:r>
              <a:rPr lang="en-US" b="1" dirty="0" smtClean="0"/>
              <a:t>Difference Between a </a:t>
            </a:r>
            <a:r>
              <a:rPr lang="en-US" b="1" dirty="0" err="1" smtClean="0"/>
              <a:t>Variational</a:t>
            </a:r>
            <a:r>
              <a:rPr lang="en-US" b="1" dirty="0" smtClean="0"/>
              <a:t> </a:t>
            </a:r>
            <a:r>
              <a:rPr lang="en-US" b="1" dirty="0" err="1" smtClean="0"/>
              <a:t>Autoencoder</a:t>
            </a:r>
            <a:r>
              <a:rPr lang="en-US" b="1" dirty="0" smtClean="0"/>
              <a:t> (VAE) and U-Net</a:t>
            </a:r>
          </a:p>
        </p:txBody>
      </p:sp>
      <p:sp>
        <p:nvSpPr>
          <p:cNvPr id="3" name="Content Placeholder 2"/>
          <p:cNvSpPr>
            <a:spLocks noGrp="1"/>
          </p:cNvSpPr>
          <p:nvPr>
            <p:ph idx="1"/>
          </p:nvPr>
        </p:nvSpPr>
        <p:spPr/>
        <p:txBody>
          <a:bodyPr>
            <a:normAutofit/>
          </a:bodyPr>
          <a:lstStyle/>
          <a:p>
            <a:endParaRPr lang="en-US" sz="2800" dirty="0" smtClean="0"/>
          </a:p>
          <a:p>
            <a:r>
              <a:rPr lang="en-US" sz="2800" dirty="0" smtClean="0"/>
              <a:t>U-Net is specifically designed for image segmentation tasks, providing pixel-wise predictions to label each pixel in the input image.</a:t>
            </a:r>
          </a:p>
        </p:txBody>
      </p:sp>
    </p:spTree>
    <p:extLst>
      <p:ext uri="{BB962C8B-B14F-4D97-AF65-F5344CB8AC3E}">
        <p14:creationId xmlns:p14="http://schemas.microsoft.com/office/powerpoint/2010/main" val="2061343772"/>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0" indent="0"/>
            <a:r>
              <a:rPr lang="en-US" b="1" dirty="0" smtClean="0"/>
              <a:t>Difference Between a </a:t>
            </a:r>
            <a:r>
              <a:rPr lang="en-US" b="1" dirty="0" err="1" smtClean="0"/>
              <a:t>Variational</a:t>
            </a:r>
            <a:r>
              <a:rPr lang="en-US" b="1" dirty="0" smtClean="0"/>
              <a:t> </a:t>
            </a:r>
            <a:r>
              <a:rPr lang="en-US" b="1" dirty="0" err="1" smtClean="0"/>
              <a:t>Autoencoder</a:t>
            </a:r>
            <a:r>
              <a:rPr lang="en-US" b="1" dirty="0" smtClean="0"/>
              <a:t> (VAE) and U-Net</a:t>
            </a:r>
          </a:p>
        </p:txBody>
      </p:sp>
      <p:sp>
        <p:nvSpPr>
          <p:cNvPr id="3" name="Content Placeholder 2"/>
          <p:cNvSpPr>
            <a:spLocks noGrp="1"/>
          </p:cNvSpPr>
          <p:nvPr>
            <p:ph idx="1"/>
          </p:nvPr>
        </p:nvSpPr>
        <p:spPr/>
        <p:txBody>
          <a:bodyPr>
            <a:normAutofit/>
          </a:bodyPr>
          <a:lstStyle/>
          <a:p>
            <a:endParaRPr lang="en-US" sz="2800" dirty="0" smtClean="0"/>
          </a:p>
          <a:p>
            <a:r>
              <a:rPr lang="en-US" sz="2800" dirty="0" smtClean="0"/>
              <a:t>U-Net is specifically designed for image segmentation tasks, providing pixel-wise predictions to label each pixel in the input image.</a:t>
            </a:r>
          </a:p>
        </p:txBody>
      </p:sp>
    </p:spTree>
    <p:extLst>
      <p:ext uri="{BB962C8B-B14F-4D97-AF65-F5344CB8AC3E}">
        <p14:creationId xmlns:p14="http://schemas.microsoft.com/office/powerpoint/2010/main" val="3858552413"/>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0" indent="0"/>
            <a:r>
              <a:rPr lang="en-US" b="1" dirty="0" smtClean="0"/>
              <a:t>Difference Between a </a:t>
            </a:r>
            <a:r>
              <a:rPr lang="en-US" b="1" dirty="0" err="1" smtClean="0"/>
              <a:t>Variational</a:t>
            </a:r>
            <a:r>
              <a:rPr lang="en-US" b="1" dirty="0" smtClean="0"/>
              <a:t> </a:t>
            </a:r>
            <a:r>
              <a:rPr lang="en-US" b="1" dirty="0" err="1" smtClean="0"/>
              <a:t>Autoencoder</a:t>
            </a:r>
            <a:r>
              <a:rPr lang="en-US" b="1" dirty="0" smtClean="0"/>
              <a:t> (VAE) and U-Net</a:t>
            </a:r>
          </a:p>
        </p:txBody>
      </p:sp>
      <p:sp>
        <p:nvSpPr>
          <p:cNvPr id="3" name="Content Placeholder 2"/>
          <p:cNvSpPr>
            <a:spLocks noGrp="1"/>
          </p:cNvSpPr>
          <p:nvPr>
            <p:ph idx="1"/>
          </p:nvPr>
        </p:nvSpPr>
        <p:spPr/>
        <p:txBody>
          <a:bodyPr>
            <a:normAutofit/>
          </a:bodyPr>
          <a:lstStyle/>
          <a:p>
            <a:endParaRPr lang="en-US" sz="2800" dirty="0" smtClean="0"/>
          </a:p>
          <a:p>
            <a:r>
              <a:rPr lang="en-US" sz="2800" dirty="0" smtClean="0"/>
              <a:t>U-Net is specifically designed for image segmentation tasks, providing pixel-wise predictions to label each pixel in the input image.</a:t>
            </a:r>
          </a:p>
        </p:txBody>
      </p:sp>
    </p:spTree>
    <p:extLst>
      <p:ext uri="{BB962C8B-B14F-4D97-AF65-F5344CB8AC3E}">
        <p14:creationId xmlns:p14="http://schemas.microsoft.com/office/powerpoint/2010/main" val="395222833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Overview:</a:t>
            </a:r>
            <a:br>
              <a:rPr lang="en-US" dirty="0" smtClean="0"/>
            </a:br>
            <a:endParaRPr lang="en-US" dirty="0"/>
          </a:p>
        </p:txBody>
      </p:sp>
      <p:sp>
        <p:nvSpPr>
          <p:cNvPr id="3" name="Content Placeholder 2"/>
          <p:cNvSpPr>
            <a:spLocks noGrp="1"/>
          </p:cNvSpPr>
          <p:nvPr>
            <p:ph idx="1"/>
          </p:nvPr>
        </p:nvSpPr>
        <p:spPr/>
        <p:txBody>
          <a:bodyPr>
            <a:normAutofit fontScale="25000" lnSpcReduction="20000"/>
          </a:bodyPr>
          <a:lstStyle/>
          <a:p>
            <a:pPr lvl="1">
              <a:buFont typeface="Arial" pitchFamily="34" charset="0"/>
              <a:buChar char="•"/>
            </a:pPr>
            <a:r>
              <a:rPr lang="en-US" sz="10800" dirty="0" smtClean="0"/>
              <a:t>We will start with a brief review of Convolutional Neural Networks to ensure everyone is on the same page.</a:t>
            </a:r>
          </a:p>
          <a:p>
            <a:pPr lvl="1">
              <a:buFont typeface="Arial" pitchFamily="34" charset="0"/>
              <a:buChar char="•"/>
            </a:pPr>
            <a:r>
              <a:rPr lang="en-US" sz="10800" dirty="0" smtClean="0"/>
              <a:t>Introduction to advanced AI techniques:</a:t>
            </a:r>
          </a:p>
          <a:p>
            <a:pPr lvl="2"/>
            <a:r>
              <a:rPr lang="en-US" sz="10400" dirty="0" smtClean="0"/>
              <a:t>After the recap, we'll introduce the advanced techniques mentioned earlier.</a:t>
            </a:r>
          </a:p>
          <a:p>
            <a:pPr lvl="2"/>
            <a:r>
              <a:rPr lang="en-US" sz="10400" dirty="0" smtClean="0"/>
              <a:t>Deep dive into selected algorithms:</a:t>
            </a:r>
          </a:p>
          <a:p>
            <a:pPr lvl="2"/>
            <a:r>
              <a:rPr lang="en-US" sz="10400" dirty="0" smtClean="0"/>
              <a:t>We'll take a closer look at a few key algorithms, discussing their theoretical background and practical applications.</a:t>
            </a:r>
          </a:p>
          <a:p>
            <a:endParaRPr lang="en-US" sz="8000" dirty="0"/>
          </a:p>
        </p:txBody>
      </p:sp>
    </p:spTree>
    <p:extLst>
      <p:ext uri="{BB962C8B-B14F-4D97-AF65-F5344CB8AC3E}">
        <p14:creationId xmlns:p14="http://schemas.microsoft.com/office/powerpoint/2010/main" val="304260889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0" indent="0"/>
            <a:r>
              <a:rPr lang="en-US" b="1" dirty="0" smtClean="0"/>
              <a:t>Difference Between a </a:t>
            </a:r>
            <a:r>
              <a:rPr lang="en-US" b="1" dirty="0" err="1" smtClean="0"/>
              <a:t>Variational</a:t>
            </a:r>
            <a:r>
              <a:rPr lang="en-US" b="1" dirty="0" smtClean="0"/>
              <a:t> </a:t>
            </a:r>
            <a:r>
              <a:rPr lang="en-US" b="1" dirty="0" err="1" smtClean="0"/>
              <a:t>Autoencoder</a:t>
            </a:r>
            <a:r>
              <a:rPr lang="en-US" b="1" dirty="0" smtClean="0"/>
              <a:t> (VAE) and U-Net</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917123961"/>
              </p:ext>
            </p:extLst>
          </p:nvPr>
        </p:nvGraphicFramePr>
        <p:xfrm>
          <a:off x="304800" y="2590800"/>
          <a:ext cx="8229600" cy="3230880"/>
        </p:xfrm>
        <a:graphic>
          <a:graphicData uri="http://schemas.openxmlformats.org/drawingml/2006/table">
            <a:tbl>
              <a:tblPr firstRow="1" bandRow="1">
                <a:tableStyleId>{5C22544A-7EE6-4342-B048-85BDC9FD1C3A}</a:tableStyleId>
              </a:tblPr>
              <a:tblGrid>
                <a:gridCol w="2743200"/>
                <a:gridCol w="2743200"/>
                <a:gridCol w="2743200"/>
              </a:tblGrid>
              <a:tr h="370840">
                <a:tc>
                  <a:txBody>
                    <a:bodyPr/>
                    <a:lstStyle/>
                    <a:p>
                      <a:r>
                        <a:rPr lang="en-US" sz="1000" dirty="0" smtClean="0"/>
                        <a:t>Feature	</a:t>
                      </a:r>
                      <a:endParaRPr lang="en-US" sz="1000" dirty="0"/>
                    </a:p>
                  </a:txBody>
                  <a:tcPr/>
                </a:tc>
                <a:tc>
                  <a:txBody>
                    <a:bodyPr/>
                    <a:lstStyle/>
                    <a:p>
                      <a:r>
                        <a:rPr lang="en-US" sz="1000" dirty="0" smtClean="0"/>
                        <a:t>VAE	</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U-Net</a:t>
                      </a:r>
                    </a:p>
                    <a:p>
                      <a:endParaRPr lang="en-US" sz="1000" dirty="0"/>
                    </a:p>
                  </a:txBody>
                  <a:tcPr/>
                </a:tc>
              </a:tr>
              <a:tr h="370840">
                <a:tc>
                  <a:txBody>
                    <a:bodyPr/>
                    <a:lstStyle/>
                    <a:p>
                      <a:r>
                        <a:rPr lang="en-US" sz="1000" dirty="0" smtClean="0"/>
                        <a:t>Purpose		</a:t>
                      </a:r>
                      <a:endParaRPr lang="en-US" sz="1000" dirty="0"/>
                    </a:p>
                  </a:txBody>
                  <a:tcPr/>
                </a:tc>
                <a:tc>
                  <a:txBody>
                    <a:bodyPr/>
                    <a:lstStyle/>
                    <a:p>
                      <a:r>
                        <a:rPr lang="en-US" sz="1000" dirty="0" smtClean="0"/>
                        <a:t>Data generation, anomaly detection, representation learning</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Image segmentation</a:t>
                      </a:r>
                    </a:p>
                    <a:p>
                      <a:endParaRPr lang="en-US" sz="1000" dirty="0"/>
                    </a:p>
                  </a:txBody>
                  <a:tcPr/>
                </a:tc>
              </a:tr>
              <a:tr h="370840">
                <a:tc>
                  <a:txBody>
                    <a:bodyPr/>
                    <a:lstStyle/>
                    <a:p>
                      <a:r>
                        <a:rPr lang="en-US" sz="1000" b="0" dirty="0"/>
                        <a:t>Architecture</a:t>
                      </a:r>
                    </a:p>
                  </a:txBody>
                  <a:tcPr anchor="ctr"/>
                </a:tc>
                <a:tc>
                  <a:txBody>
                    <a:bodyPr/>
                    <a:lstStyle/>
                    <a:p>
                      <a:r>
                        <a:rPr lang="en-US" sz="1000" dirty="0"/>
                        <a:t>Encoder, latent space, decoder</a:t>
                      </a:r>
                    </a:p>
                  </a:txBody>
                  <a:tcPr anchor="ctr"/>
                </a:tc>
                <a:tc>
                  <a:txBody>
                    <a:bodyPr/>
                    <a:lstStyle/>
                    <a:p>
                      <a:r>
                        <a:rPr lang="en-US" sz="1000" dirty="0" smtClean="0"/>
                        <a:t>Encoder (contracting path), bottleneck, decoder (expansive path), skip connections</a:t>
                      </a:r>
                      <a:endParaRPr lang="en-US" sz="1000" dirty="0"/>
                    </a:p>
                  </a:txBody>
                  <a:tcPr/>
                </a:tc>
              </a:tr>
              <a:tr h="370840">
                <a:tc>
                  <a:txBody>
                    <a:bodyPr/>
                    <a:lstStyle/>
                    <a:p>
                      <a:r>
                        <a:rPr lang="en-US" sz="1000" dirty="0" smtClean="0"/>
                        <a:t>Key Features		</a:t>
                      </a:r>
                      <a:endParaRPr lang="en-US" sz="1000" dirty="0"/>
                    </a:p>
                  </a:txBody>
                  <a:tcPr/>
                </a:tc>
                <a:tc>
                  <a:txBody>
                    <a:bodyPr/>
                    <a:lstStyle/>
                    <a:p>
                      <a:r>
                        <a:rPr lang="en-US" sz="1000" dirty="0" smtClean="0"/>
                        <a:t>Probabilistic modeling, latent space sampling, generative capabilities</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Symmetric structure, skip connections, precise localization</a:t>
                      </a:r>
                    </a:p>
                    <a:p>
                      <a:endParaRPr lang="en-US" sz="1000" dirty="0"/>
                    </a:p>
                  </a:txBody>
                  <a:tcPr/>
                </a:tc>
              </a:tr>
              <a:tr h="370840">
                <a:tc>
                  <a:txBody>
                    <a:bodyPr/>
                    <a:lstStyle/>
                    <a:p>
                      <a:r>
                        <a:rPr lang="en-US" sz="1000" dirty="0" smtClean="0"/>
                        <a:t>Use Cases	</a:t>
                      </a:r>
                      <a:endParaRPr lang="en-US" sz="1000" dirty="0"/>
                    </a:p>
                  </a:txBody>
                  <a:tcPr/>
                </a:tc>
                <a:tc>
                  <a:txBody>
                    <a:bodyPr/>
                    <a:lstStyle/>
                    <a:p>
                      <a:r>
                        <a:rPr lang="en-US" sz="1000" dirty="0" smtClean="0"/>
                        <a:t>Data generation, anomaly detection, dimensionality reduction	</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Biomedical image segmentation, satellite imagery segmentation</a:t>
                      </a:r>
                    </a:p>
                    <a:p>
                      <a:endParaRPr lang="en-US" sz="1000" dirty="0"/>
                    </a:p>
                  </a:txBody>
                  <a:tcPr/>
                </a:tc>
              </a:tr>
              <a:tr h="370840">
                <a:tc>
                  <a:txBody>
                    <a:bodyPr/>
                    <a:lstStyle/>
                    <a:p>
                      <a:r>
                        <a:rPr lang="en-US" sz="1000" dirty="0" smtClean="0"/>
                        <a:t>Strengths	</a:t>
                      </a:r>
                      <a:endParaRPr lang="en-US" sz="1000" dirty="0"/>
                    </a:p>
                  </a:txBody>
                  <a:tcPr/>
                </a:tc>
                <a:tc>
                  <a:txBody>
                    <a:bodyPr/>
                    <a:lstStyle/>
                    <a:p>
                      <a:r>
                        <a:rPr lang="en-US" sz="1000" dirty="0" smtClean="0"/>
                        <a:t>Generative modeling, continuous latent space</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High-quality segmentation, retains fine details</a:t>
                      </a:r>
                    </a:p>
                    <a:p>
                      <a:endParaRPr lang="en-US" sz="1000" dirty="0"/>
                    </a:p>
                  </a:txBody>
                  <a:tcPr/>
                </a:tc>
              </a:tr>
              <a:tr h="370840">
                <a:tc>
                  <a:txBody>
                    <a:bodyPr/>
                    <a:lstStyle/>
                    <a:p>
                      <a:r>
                        <a:rPr lang="en-US" sz="1000" dirty="0" smtClean="0"/>
                        <a:t>Weaknesses		</a:t>
                      </a:r>
                      <a:endParaRPr lang="en-US" sz="1000" dirty="0"/>
                    </a:p>
                  </a:txBody>
                  <a:tcPr/>
                </a:tc>
                <a:tc>
                  <a:txBody>
                    <a:bodyPr/>
                    <a:lstStyle/>
                    <a:p>
                      <a:r>
                        <a:rPr lang="en-US" sz="1000" dirty="0" smtClean="0"/>
                        <a:t>Complex training, potential lower reconstruction quality</a:t>
                      </a:r>
                      <a:endParaRPr lang="en-US" sz="10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smtClean="0"/>
                        <a:t>Computationally intensive, not designed for generative tasks</a:t>
                      </a:r>
                    </a:p>
                    <a:p>
                      <a:endParaRPr lang="en-US" sz="1000" dirty="0"/>
                    </a:p>
                  </a:txBody>
                  <a:tcPr/>
                </a:tc>
              </a:tr>
            </a:tbl>
          </a:graphicData>
        </a:graphic>
      </p:graphicFrame>
    </p:spTree>
    <p:extLst>
      <p:ext uri="{BB962C8B-B14F-4D97-AF65-F5344CB8AC3E}">
        <p14:creationId xmlns:p14="http://schemas.microsoft.com/office/powerpoint/2010/main" val="290727235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Overview:</a:t>
            </a:r>
            <a:br>
              <a:rPr lang="en-US" dirty="0" smtClean="0"/>
            </a:br>
            <a:endParaRPr lang="en-US" dirty="0"/>
          </a:p>
        </p:txBody>
      </p:sp>
      <p:sp>
        <p:nvSpPr>
          <p:cNvPr id="3" name="Content Placeholder 2"/>
          <p:cNvSpPr>
            <a:spLocks noGrp="1"/>
          </p:cNvSpPr>
          <p:nvPr>
            <p:ph idx="1"/>
          </p:nvPr>
        </p:nvSpPr>
        <p:spPr/>
        <p:txBody>
          <a:bodyPr>
            <a:normAutofit fontScale="25000" lnSpcReduction="20000"/>
          </a:bodyPr>
          <a:lstStyle/>
          <a:p>
            <a:pPr lvl="1">
              <a:buFont typeface="Arial" pitchFamily="34" charset="0"/>
              <a:buChar char="•"/>
            </a:pPr>
            <a:r>
              <a:rPr lang="en-US" sz="10800" dirty="0" smtClean="0"/>
              <a:t>Practical examples and case studies:</a:t>
            </a:r>
          </a:p>
          <a:p>
            <a:pPr lvl="1">
              <a:buFont typeface="Arial" pitchFamily="34" charset="0"/>
              <a:buChar char="•"/>
            </a:pPr>
            <a:r>
              <a:rPr lang="en-US" sz="10800" dirty="0" smtClean="0"/>
              <a:t>To make things concrete, we'll look at practical examples and case studies, including code snippets and walkthroughs.</a:t>
            </a:r>
          </a:p>
          <a:p>
            <a:pPr lvl="1">
              <a:buFont typeface="Arial" pitchFamily="34" charset="0"/>
              <a:buChar char="•"/>
            </a:pPr>
            <a:r>
              <a:rPr lang="en-US" sz="10800" dirty="0" smtClean="0"/>
              <a:t>Q&amp;A session:</a:t>
            </a:r>
          </a:p>
          <a:p>
            <a:pPr lvl="1">
              <a:buFont typeface="Arial" pitchFamily="34" charset="0"/>
              <a:buChar char="•"/>
            </a:pPr>
            <a:r>
              <a:rPr lang="en-US" sz="10800" dirty="0" smtClean="0"/>
              <a:t>Finally, we'll conclude with a Q&amp;A session where you can ask any questions you have about the material covered.</a:t>
            </a:r>
          </a:p>
          <a:p>
            <a:pPr marL="0" indent="0">
              <a:buNone/>
            </a:pPr>
            <a:endParaRPr lang="en-US" sz="8000" dirty="0"/>
          </a:p>
        </p:txBody>
      </p:sp>
    </p:spTree>
    <p:extLst>
      <p:ext uri="{BB962C8B-B14F-4D97-AF65-F5344CB8AC3E}">
        <p14:creationId xmlns:p14="http://schemas.microsoft.com/office/powerpoint/2010/main" val="385405255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t>Convolutional Neural Networks (CNNs)</a:t>
            </a:r>
            <a:endParaRPr lang="en-US" dirty="0"/>
          </a:p>
        </p:txBody>
      </p:sp>
      <p:sp>
        <p:nvSpPr>
          <p:cNvPr id="3" name="Content Placeholder 2"/>
          <p:cNvSpPr>
            <a:spLocks noGrp="1"/>
          </p:cNvSpPr>
          <p:nvPr>
            <p:ph idx="1"/>
          </p:nvPr>
        </p:nvSpPr>
        <p:spPr/>
        <p:txBody>
          <a:bodyPr>
            <a:normAutofit/>
          </a:bodyPr>
          <a:lstStyle/>
          <a:p>
            <a:r>
              <a:rPr lang="en-US" sz="2600" b="1" dirty="0" smtClean="0"/>
              <a:t>Key Components:</a:t>
            </a:r>
            <a:endParaRPr lang="en-US" sz="2600" dirty="0" smtClean="0"/>
          </a:p>
          <a:p>
            <a:r>
              <a:rPr lang="en-US" sz="2600" b="1" dirty="0" smtClean="0"/>
              <a:t>Convolutions:</a:t>
            </a:r>
            <a:r>
              <a:rPr lang="en-US" sz="2600" dirty="0" smtClean="0"/>
              <a:t> Feature extraction</a:t>
            </a:r>
          </a:p>
          <a:p>
            <a:r>
              <a:rPr lang="en-US" sz="2600" b="1" dirty="0" smtClean="0"/>
              <a:t>Pooling:</a:t>
            </a:r>
            <a:r>
              <a:rPr lang="en-US" sz="2600" dirty="0" smtClean="0"/>
              <a:t> Dimensionality reduction</a:t>
            </a:r>
          </a:p>
          <a:p>
            <a:r>
              <a:rPr lang="en-US" sz="2600" b="1" dirty="0" smtClean="0"/>
              <a:t>Activation Functions:</a:t>
            </a:r>
            <a:r>
              <a:rPr lang="en-US" sz="2600" dirty="0" smtClean="0"/>
              <a:t> Non-linearity</a:t>
            </a:r>
            <a:endParaRPr lang="en-US" sz="8000" b="1" dirty="0"/>
          </a:p>
          <a:p>
            <a:pPr marL="0" indent="0">
              <a:buNone/>
            </a:pPr>
            <a:r>
              <a:rPr lang="en-US" sz="2600" b="1" dirty="0" smtClean="0"/>
              <a:t>Diagram 1. Example of convolving window with CNN’s. </a:t>
            </a: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57200" y="4191000"/>
            <a:ext cx="7620000" cy="1905000"/>
          </a:xfrm>
          <a:prstGeom prst="rect">
            <a:avLst/>
          </a:prstGeom>
        </p:spPr>
      </p:pic>
    </p:spTree>
    <p:extLst>
      <p:ext uri="{BB962C8B-B14F-4D97-AF65-F5344CB8AC3E}">
        <p14:creationId xmlns:p14="http://schemas.microsoft.com/office/powerpoint/2010/main" val="21895674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t>Convolutional Neural Networks (CNNs)</a:t>
            </a:r>
            <a:endParaRPr lang="en-US" dirty="0"/>
          </a:p>
        </p:txBody>
      </p:sp>
      <p:sp>
        <p:nvSpPr>
          <p:cNvPr id="3" name="Content Placeholder 2"/>
          <p:cNvSpPr>
            <a:spLocks noGrp="1"/>
          </p:cNvSpPr>
          <p:nvPr>
            <p:ph idx="1"/>
          </p:nvPr>
        </p:nvSpPr>
        <p:spPr/>
        <p:txBody>
          <a:bodyPr>
            <a:normAutofit/>
          </a:bodyPr>
          <a:lstStyle/>
          <a:p>
            <a:r>
              <a:rPr lang="en-US" sz="2600" b="1" dirty="0" smtClean="0"/>
              <a:t>Key Components:</a:t>
            </a:r>
            <a:endParaRPr lang="en-US" sz="2600" dirty="0" smtClean="0"/>
          </a:p>
          <a:p>
            <a:r>
              <a:rPr lang="en-US" sz="2600" b="1" dirty="0" smtClean="0"/>
              <a:t>Convolutions:</a:t>
            </a:r>
            <a:r>
              <a:rPr lang="en-US" sz="2600" dirty="0" smtClean="0"/>
              <a:t> Feature extraction</a:t>
            </a:r>
          </a:p>
          <a:p>
            <a:r>
              <a:rPr lang="en-US" sz="2600" b="1" dirty="0" smtClean="0"/>
              <a:t>Pooling:</a:t>
            </a:r>
            <a:r>
              <a:rPr lang="en-US" sz="2600" dirty="0" smtClean="0"/>
              <a:t> Dimensionality reduction</a:t>
            </a:r>
          </a:p>
          <a:p>
            <a:r>
              <a:rPr lang="en-US" sz="2600" b="1" dirty="0" smtClean="0"/>
              <a:t>Activation Functions:</a:t>
            </a:r>
            <a:r>
              <a:rPr lang="en-US" sz="2600" dirty="0" smtClean="0"/>
              <a:t> Non-linearity</a:t>
            </a:r>
            <a:endParaRPr lang="en-US" sz="8000" b="1" dirty="0"/>
          </a:p>
          <a:p>
            <a:pPr marL="0" indent="0">
              <a:buNone/>
            </a:pPr>
            <a:r>
              <a:rPr lang="en-US" sz="2600" b="1" dirty="0" smtClean="0"/>
              <a:t>Diagram 2. Example of pooling with CNN’s. </a:t>
            </a:r>
          </a:p>
        </p:txBody>
      </p:sp>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66800" y="3962400"/>
            <a:ext cx="4876800" cy="2743200"/>
          </a:xfrm>
          <a:prstGeom prst="rect">
            <a:avLst/>
          </a:prstGeom>
        </p:spPr>
      </p:pic>
    </p:spTree>
    <p:extLst>
      <p:ext uri="{BB962C8B-B14F-4D97-AF65-F5344CB8AC3E}">
        <p14:creationId xmlns:p14="http://schemas.microsoft.com/office/powerpoint/2010/main" val="171717404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t>Convolutional Neural Networks (CNNs)</a:t>
            </a:r>
            <a:endParaRPr lang="en-US" dirty="0"/>
          </a:p>
        </p:txBody>
      </p:sp>
      <p:sp>
        <p:nvSpPr>
          <p:cNvPr id="3" name="Content Placeholder 2"/>
          <p:cNvSpPr>
            <a:spLocks noGrp="1"/>
          </p:cNvSpPr>
          <p:nvPr>
            <p:ph idx="1"/>
          </p:nvPr>
        </p:nvSpPr>
        <p:spPr/>
        <p:txBody>
          <a:bodyPr>
            <a:normAutofit/>
          </a:bodyPr>
          <a:lstStyle/>
          <a:p>
            <a:r>
              <a:rPr lang="en-US" sz="2600" b="1" dirty="0" smtClean="0"/>
              <a:t>Key Components:</a:t>
            </a:r>
            <a:endParaRPr lang="en-US" sz="2600" dirty="0" smtClean="0"/>
          </a:p>
          <a:p>
            <a:r>
              <a:rPr lang="en-US" sz="2600" b="1" dirty="0" smtClean="0"/>
              <a:t>Convolutions:</a:t>
            </a:r>
            <a:r>
              <a:rPr lang="en-US" sz="2600" dirty="0" smtClean="0"/>
              <a:t> Feature extraction</a:t>
            </a:r>
          </a:p>
          <a:p>
            <a:r>
              <a:rPr lang="en-US" sz="2600" b="1" dirty="0" smtClean="0"/>
              <a:t>Pooling:</a:t>
            </a:r>
            <a:r>
              <a:rPr lang="en-US" sz="2600" dirty="0" smtClean="0"/>
              <a:t> Dimensionality reduction</a:t>
            </a:r>
          </a:p>
          <a:p>
            <a:r>
              <a:rPr lang="en-US" sz="2600" b="1" dirty="0" smtClean="0"/>
              <a:t>Activation Functions:</a:t>
            </a:r>
            <a:r>
              <a:rPr lang="en-US" sz="2600" dirty="0" smtClean="0"/>
              <a:t> Non-linearity</a:t>
            </a:r>
            <a:endParaRPr lang="en-US" sz="8000" b="1" dirty="0"/>
          </a:p>
          <a:p>
            <a:pPr marL="0" indent="0">
              <a:buNone/>
            </a:pPr>
            <a:r>
              <a:rPr lang="en-US" sz="2600" b="1" dirty="0" smtClean="0"/>
              <a:t>Diagram 3. Example of the </a:t>
            </a:r>
            <a:r>
              <a:rPr lang="en-US" sz="2600" b="1" dirty="0" err="1" smtClean="0"/>
              <a:t>ReLU</a:t>
            </a:r>
            <a:r>
              <a:rPr lang="en-US" sz="2600" b="1" dirty="0" smtClean="0"/>
              <a:t> activation functions.</a:t>
            </a:r>
          </a:p>
          <a:p>
            <a:pPr marL="0" indent="0">
              <a:buNone/>
            </a:pPr>
            <a:r>
              <a:rPr lang="en-US" sz="2600" b="1" dirty="0" smtClean="0"/>
              <a:t> </a:t>
            </a: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38200" y="4343400"/>
            <a:ext cx="6629400" cy="2514600"/>
          </a:xfrm>
          <a:prstGeom prst="rect">
            <a:avLst/>
          </a:prstGeom>
        </p:spPr>
      </p:pic>
    </p:spTree>
    <p:extLst>
      <p:ext uri="{BB962C8B-B14F-4D97-AF65-F5344CB8AC3E}">
        <p14:creationId xmlns:p14="http://schemas.microsoft.com/office/powerpoint/2010/main" val="120204464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10141</TotalTime>
  <Words>8022</Words>
  <Application>Microsoft Office PowerPoint</Application>
  <PresentationFormat>On-screen Show (4:3)</PresentationFormat>
  <Paragraphs>695</Paragraphs>
  <Slides>50</Slides>
  <Notes>50</Notes>
  <HiddenSlides>0</HiddenSlides>
  <MMClips>0</MMClips>
  <ScaleCrop>false</ScaleCrop>
  <HeadingPairs>
    <vt:vector size="4" baseType="variant">
      <vt:variant>
        <vt:lpstr>Theme</vt:lpstr>
      </vt:variant>
      <vt:variant>
        <vt:i4>1</vt:i4>
      </vt:variant>
      <vt:variant>
        <vt:lpstr>Slide Titles</vt:lpstr>
      </vt:variant>
      <vt:variant>
        <vt:i4>50</vt:i4>
      </vt:variant>
    </vt:vector>
  </HeadingPairs>
  <TitlesOfParts>
    <vt:vector size="51" baseType="lpstr">
      <vt:lpstr>Office Theme</vt:lpstr>
      <vt:lpstr>Welcome</vt:lpstr>
      <vt:lpstr>Objectives</vt:lpstr>
      <vt:lpstr>Objectives</vt:lpstr>
      <vt:lpstr>Objectives</vt:lpstr>
      <vt:lpstr>Overview: </vt:lpstr>
      <vt:lpstr>Overview: </vt:lpstr>
      <vt:lpstr>Convolutional Neural Networks (CNNs)</vt:lpstr>
      <vt:lpstr>Convolutional Neural Networks (CNNs)</vt:lpstr>
      <vt:lpstr>Convolutional Neural Networks (CNNs)</vt:lpstr>
      <vt:lpstr>Convolutional Neural Networks (CNNs)</vt:lpstr>
      <vt:lpstr>Overview of Advanced AI Techniques</vt:lpstr>
      <vt:lpstr>Overview of Advanced AI Techniques</vt:lpstr>
      <vt:lpstr>Autoencoders and Denoising Autoencoders Mechanisms</vt:lpstr>
      <vt:lpstr>Denoising Autoencoders: </vt:lpstr>
      <vt:lpstr>Variational Autoencoders (VAEs)</vt:lpstr>
      <vt:lpstr>Concept of Latent Space</vt:lpstr>
      <vt:lpstr>Concept of Latent Space</vt:lpstr>
      <vt:lpstr>Encoding and Decoding</vt:lpstr>
      <vt:lpstr>Encoding and Decoding</vt:lpstr>
      <vt:lpstr>Encoding and Decoding</vt:lpstr>
      <vt:lpstr>Variational Autoencoders (VAEs) </vt:lpstr>
      <vt:lpstr>Visualizing Latent Space</vt:lpstr>
      <vt:lpstr>Visualizing Latent Space</vt:lpstr>
      <vt:lpstr>Case Study</vt:lpstr>
      <vt:lpstr>Generative Adversarial Networks (GANs)</vt:lpstr>
      <vt:lpstr>Generative Adversarial Networks (GANs)</vt:lpstr>
      <vt:lpstr>Generative Adversarial Networks (GANs)</vt:lpstr>
      <vt:lpstr>Generative Adversarial Networks (GANs)</vt:lpstr>
      <vt:lpstr>Generative Adversarial Networks (GANs)</vt:lpstr>
      <vt:lpstr>Attention Mechanisms</vt:lpstr>
      <vt:lpstr>Attention Mechanisms</vt:lpstr>
      <vt:lpstr>Attention Mechanisms</vt:lpstr>
      <vt:lpstr>Satellite Imagery Segmentation with U-Net</vt:lpstr>
      <vt:lpstr>U-Net</vt:lpstr>
      <vt:lpstr>U-Net Applications</vt:lpstr>
      <vt:lpstr>U-Net Architecture</vt:lpstr>
      <vt:lpstr>Differences from Standard CNN:</vt:lpstr>
      <vt:lpstr>Differences from Standard CNN:</vt:lpstr>
      <vt:lpstr>Differences from Standard CNN:</vt:lpstr>
      <vt:lpstr>How the U-Net Encoder Works</vt:lpstr>
      <vt:lpstr>How the U-Net Encoder Works</vt:lpstr>
      <vt:lpstr>How the U-Net Decoder Works</vt:lpstr>
      <vt:lpstr>U-Net Case Study:</vt:lpstr>
      <vt:lpstr>Difference Between a Variational Autoencoder (VAE) and U-Net</vt:lpstr>
      <vt:lpstr>Difference Between a Variational Autoencoder (VAE) and U-Net</vt:lpstr>
      <vt:lpstr>Difference Between a Variational Autoencoder (VAE) and U-Net</vt:lpstr>
      <vt:lpstr>Difference Between a Variational Autoencoder (VAE) and U-Net</vt:lpstr>
      <vt:lpstr>Difference Between a Variational Autoencoder (VAE) and U-Net</vt:lpstr>
      <vt:lpstr>Difference Between a Variational Autoencoder (VAE) and U-Net</vt:lpstr>
      <vt:lpstr>Difference Between a Variational Autoencoder (VAE) and U-Net</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dc:title>
  <dc:creator>Braun Brelin</dc:creator>
  <cp:lastModifiedBy>Braun Brelin</cp:lastModifiedBy>
  <cp:revision>30</cp:revision>
  <dcterms:created xsi:type="dcterms:W3CDTF">2024-06-05T07:37:10Z</dcterms:created>
  <dcterms:modified xsi:type="dcterms:W3CDTF">2024-06-14T10:55:03Z</dcterms:modified>
</cp:coreProperties>
</file>

<file path=docProps/thumbnail.jpeg>
</file>